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43"/>
    <a:srgbClr val="FFF4E7"/>
    <a:srgbClr val="FFF3EB"/>
    <a:srgbClr val="FFF1E5"/>
    <a:srgbClr val="FFECDD"/>
    <a:srgbClr val="FFEFE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185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88B3F-74FF-4B26-97DB-864B9A019A44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03E5A-C846-4A61-A635-6060196C3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89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BF57-81E3-4254-894F-6AE8596496B2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1E4C-5932-448B-9AC0-40BE94400C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1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2D09-0286-4DF3-8286-B212ECF98F0E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1E4C-5932-448B-9AC0-40BE94400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6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B36A-096D-457E-8E46-734839BE1140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1E4C-5932-448B-9AC0-40BE94400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0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8A2D-97FE-4377-9C03-81F351189BA8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1E4C-5932-448B-9AC0-40BE94400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9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3C6D-6BC4-440D-8736-18BC55353639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1E4C-5932-448B-9AC0-40BE94400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7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1B1A-851F-489D-8C3F-E83E6A07DB6F}" type="datetime1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1E4C-5932-448B-9AC0-40BE94400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8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0F81-FF82-4B8F-A476-4D4E1E6319A7}" type="datetime1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1E4C-5932-448B-9AC0-40BE94400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7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17A83-6DB7-4F8E-8DB5-C89C41291BF6}" type="datetime1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1E4C-5932-448B-9AC0-40BE94400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8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8F79-A142-41EB-8CA0-F445B69F4569}" type="datetime1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1E4C-5932-448B-9AC0-40BE94400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ED67-2820-4402-95B8-88697C10922A}" type="datetime1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1E4C-5932-448B-9AC0-40BE94400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3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953D-7674-40F3-919C-5229D81F58EA}" type="datetime1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1E4C-5932-448B-9AC0-40BE94400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1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CCBF2-64FD-4F0A-A04A-689155308DCD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C1E4C-5932-448B-9AC0-40BE94400C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16139"/>
            <a:ext cx="7772400" cy="2387600"/>
          </a:xfrm>
          <a:noFill/>
        </p:spPr>
        <p:txBody>
          <a:bodyPr>
            <a:noAutofit/>
          </a:bodyPr>
          <a:lstStyle/>
          <a:p>
            <a:r>
              <a:rPr lang="ru-RU" sz="4400" b="1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rgbClr val="FFE85E"/>
                    </a:gs>
                    <a:gs pos="100000">
                      <a:schemeClr val="bg1"/>
                    </a:gs>
                  </a:gsLst>
                  <a:lin ang="2700000" scaled="1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«Об итогах и проблемах подготовки к </a:t>
            </a:r>
            <a:r>
              <a:rPr lang="ru-RU" sz="44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rgbClr val="FFE85E"/>
                    </a:gs>
                    <a:gs pos="100000">
                      <a:schemeClr val="bg1"/>
                    </a:gs>
                  </a:gsLst>
                  <a:lin ang="2700000" scaled="1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прохождению осенне-зимнего периода 2022-2023 гг.»</a:t>
            </a:r>
            <a:endParaRPr lang="en-US" sz="4400" b="1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FE85E"/>
                  </a:gs>
                  <a:gs pos="100000">
                    <a:schemeClr val="bg1"/>
                  </a:gs>
                </a:gsLst>
                <a:lin ang="2700000" scaled="1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6252" y="4108514"/>
            <a:ext cx="5894848" cy="1250886"/>
          </a:xfrm>
          <a:solidFill>
            <a:schemeClr val="accent5">
              <a:lumMod val="50000"/>
              <a:alpha val="68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b="1" i="1" dirty="0">
                <a:solidFill>
                  <a:schemeClr val="bg1"/>
                </a:solidFill>
              </a:rPr>
              <a:t>Докладчик: Заместитель руководителя Сибирского управления Ростехнадзора</a:t>
            </a:r>
          </a:p>
          <a:p>
            <a:pPr algn="l"/>
            <a:r>
              <a:rPr lang="ru-RU" b="1" i="1" dirty="0">
                <a:solidFill>
                  <a:schemeClr val="bg1"/>
                </a:solidFill>
              </a:rPr>
              <a:t>Виктор Анатольевич </a:t>
            </a:r>
            <a:r>
              <a:rPr lang="ru-RU" b="1" i="1" dirty="0" err="1">
                <a:solidFill>
                  <a:schemeClr val="bg1"/>
                </a:solidFill>
              </a:rPr>
              <a:t>Бродт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" y="0"/>
            <a:ext cx="1066800" cy="113674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5229"/>
            <a:ext cx="2824909" cy="15194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s://static.ngs.ru/news/99/preview/6af98720c0a5abf550c5a98a9445afbb0bce8596_99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684" y="5530848"/>
            <a:ext cx="2054225" cy="12827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82" y="-33681"/>
            <a:ext cx="2486317" cy="16583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399" y="20864"/>
            <a:ext cx="2540001" cy="1603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898" y="5500512"/>
            <a:ext cx="3467102" cy="1306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52" y="5350492"/>
            <a:ext cx="2135648" cy="14223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9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2453"/>
            <a:ext cx="7886700" cy="1002782"/>
          </a:xfrm>
        </p:spPr>
        <p:txBody>
          <a:bodyPr>
            <a:noAutofit/>
          </a:bodyPr>
          <a:lstStyle/>
          <a:p>
            <a:pPr algn="just"/>
            <a:r>
              <a:rPr lang="ru-RU" sz="2600" b="1" i="1" dirty="0">
                <a:solidFill>
                  <a:schemeClr val="bg1"/>
                </a:solidFill>
              </a:rPr>
              <a:t>Информация </a:t>
            </a:r>
            <a:r>
              <a:rPr lang="ru-RU" sz="2600" b="1" i="1" dirty="0" smtClean="0">
                <a:solidFill>
                  <a:schemeClr val="bg1"/>
                </a:solidFill>
              </a:rPr>
              <a:t>по муниципальным образованиям</a:t>
            </a:r>
            <a:r>
              <a:rPr lang="ru-RU" sz="2600" b="1" i="1" dirty="0" smtClean="0">
                <a:solidFill>
                  <a:schemeClr val="bg1"/>
                </a:solidFill>
              </a:rPr>
              <a:t>,</a:t>
            </a:r>
            <a:br>
              <a:rPr lang="ru-RU" sz="2600" b="1" i="1" dirty="0" smtClean="0">
                <a:solidFill>
                  <a:schemeClr val="bg1"/>
                </a:solidFill>
              </a:rPr>
            </a:br>
            <a:r>
              <a:rPr lang="ru-RU" sz="2600" b="1" i="1" dirty="0" smtClean="0">
                <a:solidFill>
                  <a:schemeClr val="bg1"/>
                </a:solidFill>
              </a:rPr>
              <a:t>не </a:t>
            </a:r>
            <a:r>
              <a:rPr lang="ru-RU" sz="2600" b="1" i="1" dirty="0" smtClean="0">
                <a:solidFill>
                  <a:schemeClr val="bg1"/>
                </a:solidFill>
              </a:rPr>
              <a:t>получившим паспорта </a:t>
            </a:r>
            <a:r>
              <a:rPr lang="ru-RU" sz="2600" b="1" i="1" dirty="0" smtClean="0">
                <a:solidFill>
                  <a:schemeClr val="bg1"/>
                </a:solidFill>
              </a:rPr>
              <a:t>готовности</a:t>
            </a:r>
            <a:br>
              <a:rPr lang="ru-RU" sz="2600" b="1" i="1" dirty="0" smtClean="0">
                <a:solidFill>
                  <a:schemeClr val="bg1"/>
                </a:solidFill>
              </a:rPr>
            </a:br>
            <a:r>
              <a:rPr lang="ru-RU" sz="2600" b="1" i="1" dirty="0" smtClean="0">
                <a:solidFill>
                  <a:schemeClr val="bg1"/>
                </a:solidFill>
              </a:rPr>
              <a:t>к </a:t>
            </a:r>
            <a:r>
              <a:rPr lang="ru-RU" sz="2600" b="1" i="1" dirty="0" smtClean="0">
                <a:solidFill>
                  <a:schemeClr val="bg1"/>
                </a:solidFill>
              </a:rPr>
              <a:t>отопительному периоду</a:t>
            </a:r>
            <a:endParaRPr lang="ru-RU" sz="2600" b="1" i="1" dirty="0">
              <a:solidFill>
                <a:schemeClr val="bg1"/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" y="13180"/>
            <a:ext cx="1066800" cy="113674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579" y="6370865"/>
            <a:ext cx="2057400" cy="365125"/>
          </a:xfrm>
        </p:spPr>
        <p:txBody>
          <a:bodyPr/>
          <a:lstStyle/>
          <a:p>
            <a:fld id="{774C1E4C-5932-448B-9AC0-40BE94400C07}" type="slidenum">
              <a:rPr lang="en-US" sz="2000" b="1" i="1" smtClean="0">
                <a:solidFill>
                  <a:schemeClr val="bg1"/>
                </a:solidFill>
              </a:rPr>
              <a:t>10</a:t>
            </a:fld>
            <a:endParaRPr lang="en-US" sz="2000" b="1" i="1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445068"/>
              </p:ext>
            </p:extLst>
          </p:nvPr>
        </p:nvGraphicFramePr>
        <p:xfrm>
          <a:off x="485724" y="1253836"/>
          <a:ext cx="8302677" cy="5002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3694"/>
                <a:gridCol w="983552"/>
                <a:gridCol w="942230"/>
                <a:gridCol w="901700"/>
                <a:gridCol w="1054100"/>
                <a:gridCol w="1028700"/>
                <a:gridCol w="1028701"/>
              </a:tblGrid>
              <a:tr h="6355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solidFill>
                            <a:schemeClr val="tx1"/>
                          </a:solidFill>
                          <a:effectLst/>
                        </a:rPr>
                        <a:t>Субъект РФ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</a:rPr>
                        <a:t>Количество МО, не получивших паспорт готовности 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</a:rPr>
                        <a:t>Повторно обратились и получили акт готовности к отопительном периоду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2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ОЗП 2019-2020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ОЗП 2020-2021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ОЗП 2021-2022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ОЗП 2019-2020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ОЗП 2020-2021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ОЗП 2021-2022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chemeClr val="tx1"/>
                          </a:solidFill>
                          <a:effectLst/>
                        </a:rPr>
                        <a:t>Республика Алтай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 dirty="0">
                          <a:effectLst/>
                        </a:rPr>
                        <a:t>0</a:t>
                      </a:r>
                      <a:endParaRPr lang="ru-RU" sz="2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 dirty="0">
                          <a:effectLst/>
                        </a:rPr>
                        <a:t>0</a:t>
                      </a:r>
                      <a:endParaRPr lang="ru-RU" sz="2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 dirty="0">
                          <a:effectLst/>
                        </a:rPr>
                        <a:t>0</a:t>
                      </a:r>
                      <a:endParaRPr lang="ru-RU" sz="2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</a:rPr>
                        <a:t>0</a:t>
                      </a:r>
                      <a:endParaRPr lang="ru-RU" sz="22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</a:rPr>
                        <a:t>0</a:t>
                      </a:r>
                      <a:endParaRPr lang="ru-RU" sz="22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</a:rPr>
                        <a:t>0</a:t>
                      </a:r>
                      <a:endParaRPr lang="ru-RU" sz="22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chemeClr val="tx1"/>
                          </a:solidFill>
                          <a:effectLst/>
                        </a:rPr>
                        <a:t>Кемеровская </a:t>
                      </a:r>
                      <a:r>
                        <a:rPr lang="ru-RU" sz="2000" i="1" dirty="0" smtClean="0">
                          <a:solidFill>
                            <a:schemeClr val="tx1"/>
                          </a:solidFill>
                          <a:effectLst/>
                        </a:rPr>
                        <a:t>область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 dirty="0">
                          <a:effectLst/>
                        </a:rPr>
                        <a:t>3</a:t>
                      </a:r>
                      <a:endParaRPr lang="ru-RU" sz="2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 dirty="0">
                          <a:effectLst/>
                        </a:rPr>
                        <a:t>3</a:t>
                      </a:r>
                      <a:endParaRPr lang="ru-RU" sz="2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 dirty="0">
                          <a:effectLst/>
                        </a:rPr>
                        <a:t>2</a:t>
                      </a:r>
                      <a:endParaRPr lang="ru-RU" sz="2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 dirty="0">
                          <a:effectLst/>
                        </a:rPr>
                        <a:t>0</a:t>
                      </a:r>
                      <a:endParaRPr lang="ru-RU" sz="2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</a:rPr>
                        <a:t>0</a:t>
                      </a:r>
                      <a:endParaRPr lang="ru-RU" sz="22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 dirty="0">
                          <a:effectLst/>
                        </a:rPr>
                        <a:t>0</a:t>
                      </a:r>
                      <a:endParaRPr lang="ru-RU" sz="2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chemeClr val="tx1"/>
                          </a:solidFill>
                          <a:effectLst/>
                        </a:rPr>
                        <a:t>Новосибирская область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</a:rPr>
                        <a:t>16</a:t>
                      </a:r>
                      <a:endParaRPr lang="ru-RU" sz="22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 dirty="0">
                          <a:effectLst/>
                        </a:rPr>
                        <a:t>6</a:t>
                      </a:r>
                      <a:endParaRPr lang="ru-RU" sz="2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</a:rPr>
                        <a:t>4</a:t>
                      </a:r>
                      <a:endParaRPr lang="ru-RU" sz="22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 dirty="0">
                          <a:effectLst/>
                        </a:rPr>
                        <a:t>5</a:t>
                      </a:r>
                      <a:endParaRPr lang="ru-RU" sz="2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 dirty="0">
                          <a:effectLst/>
                        </a:rPr>
                        <a:t>3</a:t>
                      </a:r>
                      <a:endParaRPr lang="ru-RU" sz="2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 dirty="0">
                          <a:effectLst/>
                        </a:rPr>
                        <a:t>3</a:t>
                      </a:r>
                      <a:endParaRPr lang="ru-RU" sz="2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chemeClr val="tx1"/>
                          </a:solidFill>
                          <a:effectLst/>
                        </a:rPr>
                        <a:t>Алтайский край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 dirty="0">
                          <a:effectLst/>
                        </a:rPr>
                        <a:t>12</a:t>
                      </a:r>
                      <a:endParaRPr lang="ru-RU" sz="2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 dirty="0">
                          <a:effectLst/>
                        </a:rPr>
                        <a:t>8</a:t>
                      </a:r>
                      <a:endParaRPr lang="ru-RU" sz="2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</a:rPr>
                        <a:t>12</a:t>
                      </a:r>
                      <a:endParaRPr lang="ru-RU" sz="22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</a:rPr>
                        <a:t>5</a:t>
                      </a:r>
                      <a:endParaRPr lang="ru-RU" sz="22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</a:rPr>
                        <a:t>2</a:t>
                      </a:r>
                      <a:endParaRPr lang="ru-RU" sz="22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</a:rPr>
                        <a:t>3</a:t>
                      </a:r>
                      <a:endParaRPr lang="ru-RU" sz="22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chemeClr val="tx1"/>
                          </a:solidFill>
                          <a:effectLst/>
                        </a:rPr>
                        <a:t>Томская область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</a:rPr>
                        <a:t>21</a:t>
                      </a:r>
                      <a:endParaRPr lang="ru-RU" sz="22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 dirty="0">
                          <a:effectLst/>
                        </a:rPr>
                        <a:t>13</a:t>
                      </a:r>
                      <a:endParaRPr lang="ru-RU" sz="2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 dirty="0">
                          <a:effectLst/>
                        </a:rPr>
                        <a:t>13</a:t>
                      </a:r>
                      <a:endParaRPr lang="ru-RU" sz="2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 dirty="0">
                          <a:effectLst/>
                        </a:rPr>
                        <a:t>0</a:t>
                      </a:r>
                      <a:endParaRPr lang="ru-RU" sz="2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</a:rPr>
                        <a:t>1</a:t>
                      </a:r>
                      <a:endParaRPr lang="ru-RU" sz="22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</a:rPr>
                        <a:t>0</a:t>
                      </a:r>
                      <a:endParaRPr lang="ru-RU" sz="22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chemeClr val="tx1"/>
                          </a:solidFill>
                          <a:effectLst/>
                        </a:rPr>
                        <a:t>Омская </a:t>
                      </a:r>
                      <a:r>
                        <a:rPr lang="ru-RU" sz="2000" i="1" dirty="0" smtClean="0">
                          <a:solidFill>
                            <a:schemeClr val="tx1"/>
                          </a:solidFill>
                          <a:effectLst/>
                        </a:rPr>
                        <a:t>область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</a:rPr>
                        <a:t>15</a:t>
                      </a:r>
                      <a:endParaRPr lang="ru-RU" sz="22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>
                          <a:effectLst/>
                        </a:rPr>
                        <a:t>8</a:t>
                      </a:r>
                      <a:endParaRPr lang="ru-RU" sz="22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 dirty="0">
                          <a:effectLst/>
                        </a:rPr>
                        <a:t>15</a:t>
                      </a:r>
                      <a:endParaRPr lang="ru-RU" sz="2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 dirty="0">
                          <a:effectLst/>
                        </a:rPr>
                        <a:t>4</a:t>
                      </a:r>
                      <a:endParaRPr lang="ru-RU" sz="2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 dirty="0">
                          <a:effectLst/>
                        </a:rPr>
                        <a:t>0</a:t>
                      </a:r>
                      <a:endParaRPr lang="ru-RU" sz="2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 dirty="0">
                          <a:effectLst/>
                        </a:rPr>
                        <a:t>2</a:t>
                      </a:r>
                      <a:endParaRPr lang="ru-RU" sz="2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3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6604" y="2617975"/>
            <a:ext cx="5921745" cy="1219538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10350" y="6330951"/>
            <a:ext cx="2057400" cy="365125"/>
          </a:xfrm>
        </p:spPr>
        <p:txBody>
          <a:bodyPr/>
          <a:lstStyle/>
          <a:p>
            <a:fld id="{774C1E4C-5932-448B-9AC0-40BE94400C07}" type="slidenum">
              <a:rPr lang="en-US" sz="2000" b="1" i="1" smtClean="0">
                <a:solidFill>
                  <a:schemeClr val="bg1"/>
                </a:solidFill>
              </a:rPr>
              <a:t>11</a:t>
            </a:fld>
            <a:endParaRPr lang="en-US" sz="2000" b="1" i="1">
              <a:solidFill>
                <a:schemeClr val="bg1"/>
              </a:solidFill>
            </a:endParaRPr>
          </a:p>
        </p:txBody>
      </p:sp>
      <p:pic>
        <p:nvPicPr>
          <p:cNvPr id="3075" name="Picture 3" descr="C:\Users\glushkovaai@local.st\Desktop\Доклад ОЗП\Фото\355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720" y="542349"/>
            <a:ext cx="3593152" cy="22528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glushkovaai@local.st\Desktop\Доклад ОЗП\Фото\2e8158909b7b0ef23bb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97" y="421966"/>
            <a:ext cx="3528461" cy="22026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glushkovaai@local.st\Desktop\Доклад ОЗП\Фото\sunset-sunlight-dusk-evening-tower-electricity-afterglow-transmission-tower-electrical-supply-overhead-power-line-1637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56" y="3804072"/>
            <a:ext cx="3023754" cy="22399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iixl9cp8qxse.cloudfront.net/wp-content/uploads/2019/11/19184758/gr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8" y="3621611"/>
            <a:ext cx="3884290" cy="2581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0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4353"/>
            <a:ext cx="7886700" cy="1002782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>
                <a:solidFill>
                  <a:schemeClr val="bg1"/>
                </a:solidFill>
              </a:rPr>
              <a:t>Количественные показатели о проведенной </a:t>
            </a:r>
            <a:r>
              <a:rPr lang="ru-RU" sz="2400" b="1" i="1" dirty="0" smtClean="0">
                <a:solidFill>
                  <a:schemeClr val="bg1"/>
                </a:solidFill>
              </a:rPr>
              <a:t>работе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по </a:t>
            </a:r>
            <a:r>
              <a:rPr lang="ru-RU" sz="2400" b="1" i="1" dirty="0">
                <a:solidFill>
                  <a:schemeClr val="bg1"/>
                </a:solidFill>
              </a:rPr>
              <a:t>оценке готовности </a:t>
            </a:r>
            <a:r>
              <a:rPr lang="ru-RU" sz="2400" b="1" i="1" dirty="0" smtClean="0">
                <a:solidFill>
                  <a:schemeClr val="bg1"/>
                </a:solidFill>
              </a:rPr>
              <a:t>теплоснабжающих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и </a:t>
            </a:r>
            <a:r>
              <a:rPr lang="ru-RU" sz="2400" b="1" i="1" dirty="0">
                <a:solidFill>
                  <a:schemeClr val="bg1"/>
                </a:solidFill>
              </a:rPr>
              <a:t>теплосетевых организаций  к </a:t>
            </a:r>
            <a:r>
              <a:rPr lang="ru-RU" sz="2400" b="1" i="1" dirty="0" smtClean="0">
                <a:solidFill>
                  <a:schemeClr val="bg1"/>
                </a:solidFill>
              </a:rPr>
              <a:t>ОЗП 2022 </a:t>
            </a:r>
            <a:r>
              <a:rPr lang="ru-RU" sz="2400" b="1" i="1" dirty="0">
                <a:solidFill>
                  <a:schemeClr val="bg1"/>
                </a:solidFill>
              </a:rPr>
              <a:t>- 2023 </a:t>
            </a:r>
            <a:r>
              <a:rPr lang="ru-RU" sz="2400" b="1" i="1" dirty="0" smtClean="0">
                <a:solidFill>
                  <a:schemeClr val="bg1"/>
                </a:solidFill>
              </a:rPr>
              <a:t>гг.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53"/>
            <a:ext cx="1066800" cy="113674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96615"/>
              </p:ext>
            </p:extLst>
          </p:nvPr>
        </p:nvGraphicFramePr>
        <p:xfrm>
          <a:off x="533399" y="1181100"/>
          <a:ext cx="8140702" cy="508696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848101"/>
                <a:gridCol w="596900"/>
                <a:gridCol w="546100"/>
                <a:gridCol w="736600"/>
                <a:gridCol w="635000"/>
                <a:gridCol w="593651"/>
                <a:gridCol w="558142"/>
                <a:gridCol w="626208"/>
              </a:tblGrid>
              <a:tr h="1739426">
                <a:tc>
                  <a:txBody>
                    <a:bodyPr/>
                    <a:lstStyle/>
                    <a:p>
                      <a:pPr algn="ctr" fontAlgn="b"/>
                      <a:endParaRPr lang="ru-RU" sz="1800" b="1" i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  </a:t>
                      </a:r>
                    </a:p>
                    <a:p>
                      <a:pPr algn="ctr" fontAlgn="b"/>
                      <a:endParaRPr lang="ru-RU" sz="1800" b="1" i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800" b="1" i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800" b="1" i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endParaRPr lang="ru-RU" sz="18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Кемеровская область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Алтайский край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Республика Алтай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Новосибирская область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Омская область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Томская область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</a:tr>
              <a:tr h="718974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lang="ru-RU" sz="18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теплоснабжающих организаций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108</a:t>
                      </a: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152</a:t>
                      </a: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b="1" i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401</a:t>
                      </a:r>
                      <a:endParaRPr lang="ru-RU" sz="1800" b="1" i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156</a:t>
                      </a:r>
                      <a:endParaRPr lang="ru-RU" sz="1800" b="1" i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120</a:t>
                      </a:r>
                      <a:endParaRPr lang="ru-RU" sz="1800" b="1" i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953</a:t>
                      </a:r>
                      <a:endParaRPr lang="ru-RU" sz="1800" b="1" i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9394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организаций, в оценке которых к ОЗП </a:t>
                      </a:r>
                      <a:r>
                        <a:rPr lang="ru-RU" sz="1800" b="1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Ростехнадзором</a:t>
                      </a:r>
                      <a:r>
                        <a:rPr lang="ru-RU" sz="18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принято участие в работе комиссии органов местного самоуправления, всего, в том числе: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84</a:t>
                      </a:r>
                      <a:endParaRPr lang="ru-RU" sz="1800" b="1" i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</a:t>
                      </a: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 b="1" i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179</a:t>
                      </a:r>
                      <a:endParaRPr lang="ru-RU" sz="1800" b="1" i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3462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нарушений требований по готовности для теплоснабжающих и теплосетевых организаций, шт.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539</a:t>
                      </a:r>
                      <a:endParaRPr lang="ru-RU" sz="1800" b="1" i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382</a:t>
                      </a:r>
                      <a:endParaRPr lang="ru-RU" sz="1800" b="1" i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</a:t>
                      </a:r>
                      <a:endParaRPr lang="ru-RU" sz="1800" b="1" i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800" b="1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961</a:t>
                      </a:r>
                      <a:endParaRPr lang="ru-RU" sz="1800" b="1" i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733</a:t>
                      </a: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124</a:t>
                      </a: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2768</a:t>
                      </a: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1E4C-5932-448B-9AC0-40BE94400C07}" type="slidenum">
              <a:rPr lang="en-US" sz="2000" b="1" i="1" smtClean="0">
                <a:solidFill>
                  <a:schemeClr val="bg1"/>
                </a:solidFill>
              </a:rPr>
              <a:t>2</a:t>
            </a:fld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4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4353"/>
            <a:ext cx="7886700" cy="1002782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>
                <a:solidFill>
                  <a:schemeClr val="bg1"/>
                </a:solidFill>
              </a:rPr>
              <a:t>Информация о готовности муниципальных </a:t>
            </a:r>
            <a:r>
              <a:rPr lang="ru-RU" sz="2400" b="1" i="1" dirty="0" smtClean="0">
                <a:solidFill>
                  <a:schemeClr val="bg1"/>
                </a:solidFill>
              </a:rPr>
              <a:t>образований (МО) </a:t>
            </a:r>
            <a:r>
              <a:rPr lang="ru-RU" sz="2400" b="1" i="1" dirty="0">
                <a:solidFill>
                  <a:schemeClr val="bg1"/>
                </a:solidFill>
              </a:rPr>
              <a:t>к ОЗП по субъектам РФ, поднадзорных Сибирскому управлению </a:t>
            </a:r>
            <a:r>
              <a:rPr lang="ru-RU" sz="2400" b="1" i="1" dirty="0" smtClean="0">
                <a:solidFill>
                  <a:schemeClr val="bg1"/>
                </a:solidFill>
              </a:rPr>
              <a:t>Ростехнадзора, </a:t>
            </a:r>
            <a:r>
              <a:rPr lang="ru-RU" sz="2400" b="1" i="1" dirty="0">
                <a:solidFill>
                  <a:schemeClr val="bg1"/>
                </a:solidFill>
              </a:rPr>
              <a:t>по состоянию на 15.11.2022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53"/>
            <a:ext cx="1066800" cy="1136747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781015"/>
              </p:ext>
            </p:extLst>
          </p:nvPr>
        </p:nvGraphicFramePr>
        <p:xfrm>
          <a:off x="527052" y="1204684"/>
          <a:ext cx="8355692" cy="501617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42023"/>
                <a:gridCol w="1185455"/>
                <a:gridCol w="1295256"/>
                <a:gridCol w="1356841"/>
                <a:gridCol w="1366141"/>
                <a:gridCol w="1309976"/>
              </a:tblGrid>
              <a:tr h="1835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effectLst/>
                        </a:rPr>
                        <a:t>Субъект РФ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effectLst/>
                        </a:rPr>
                        <a:t>Всего </a:t>
                      </a:r>
                      <a:r>
                        <a:rPr lang="ru-RU" sz="1800" b="1" i="1" u="none" strike="noStrike" dirty="0" smtClean="0">
                          <a:effectLst/>
                        </a:rPr>
                        <a:t>МО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effectLst/>
                        </a:rPr>
                        <a:t>Готово к отопительному периоду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effectLst/>
                        </a:rPr>
                        <a:t> Не готовы к отопительному периоду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effectLst/>
                        </a:rPr>
                        <a:t>Процент </a:t>
                      </a:r>
                      <a:r>
                        <a:rPr lang="ru-RU" sz="1800" b="1" i="1" u="none" strike="noStrike" dirty="0">
                          <a:effectLst/>
                        </a:rPr>
                        <a:t>готовности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effectLst/>
                        </a:rPr>
                        <a:t>Процент </a:t>
                      </a:r>
                      <a:r>
                        <a:rPr lang="ru-RU" sz="1800" b="1" i="1" u="none" strike="noStrike" dirty="0">
                          <a:effectLst/>
                        </a:rPr>
                        <a:t>готовности на 15.11.2021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effectLst/>
                        </a:rPr>
                        <a:t>Республика Алтай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>
                          <a:effectLst/>
                        </a:rPr>
                        <a:t>11</a:t>
                      </a:r>
                      <a:endParaRPr lang="ru-RU" sz="20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</a:rPr>
                        <a:t>11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>
                          <a:effectLst/>
                        </a:rPr>
                        <a:t>0</a:t>
                      </a:r>
                      <a:endParaRPr lang="ru-RU" sz="20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>
                          <a:effectLst/>
                        </a:rPr>
                        <a:t>100</a:t>
                      </a:r>
                      <a:endParaRPr lang="ru-RU" sz="20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</a:rPr>
                        <a:t>100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effectLst/>
                        </a:rPr>
                        <a:t>Новосибирская область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</a:rPr>
                        <a:t>118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</a:rPr>
                        <a:t>114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</a:rPr>
                        <a:t>4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</a:rPr>
                        <a:t>97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</a:rPr>
                        <a:t>97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effectLst/>
                        </a:rPr>
                        <a:t>Алтайский край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>
                          <a:effectLst/>
                        </a:rPr>
                        <a:t>111</a:t>
                      </a:r>
                      <a:endParaRPr lang="ru-RU" sz="20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</a:rPr>
                        <a:t>107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>
                          <a:effectLst/>
                        </a:rPr>
                        <a:t>4</a:t>
                      </a:r>
                      <a:endParaRPr lang="ru-RU" sz="20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>
                          <a:effectLst/>
                        </a:rPr>
                        <a:t>96</a:t>
                      </a:r>
                      <a:endParaRPr lang="ru-RU" sz="20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</a:rPr>
                        <a:t>88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effectLst/>
                        </a:rPr>
                        <a:t>Кемеровская область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>
                          <a:effectLst/>
                        </a:rPr>
                        <a:t>34</a:t>
                      </a:r>
                      <a:endParaRPr lang="ru-RU" sz="20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</a:rPr>
                        <a:t>31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</a:rPr>
                        <a:t>3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</a:rPr>
                        <a:t>91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</a:rPr>
                        <a:t>94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effectLst/>
                        </a:rPr>
                        <a:t>Томская область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</a:rPr>
                        <a:t>116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>
                          <a:effectLst/>
                        </a:rPr>
                        <a:t>100</a:t>
                      </a:r>
                      <a:endParaRPr lang="ru-RU" sz="20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</a:rPr>
                        <a:t>16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>
                          <a:effectLst/>
                        </a:rPr>
                        <a:t>86</a:t>
                      </a:r>
                      <a:endParaRPr lang="ru-RU" sz="20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>
                          <a:effectLst/>
                        </a:rPr>
                        <a:t>89</a:t>
                      </a:r>
                      <a:endParaRPr lang="ru-RU" sz="20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effectLst/>
                        </a:rPr>
                        <a:t>Омская область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>
                          <a:effectLst/>
                        </a:rPr>
                        <a:t>53</a:t>
                      </a:r>
                      <a:endParaRPr lang="ru-RU" sz="20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</a:rPr>
                        <a:t>45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</a:rPr>
                        <a:t>8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>
                          <a:effectLst/>
                        </a:rPr>
                        <a:t>85</a:t>
                      </a:r>
                      <a:endParaRPr lang="ru-RU" sz="20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>
                          <a:effectLst/>
                        </a:rPr>
                        <a:t>73</a:t>
                      </a:r>
                      <a:endParaRPr lang="ru-RU" sz="20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7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ИТОГО:</a:t>
                      </a:r>
                      <a:endParaRPr lang="ru-RU" sz="1800" b="1" i="1" u="sng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443</a:t>
                      </a:r>
                      <a:endParaRPr lang="ru-RU" sz="22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408</a:t>
                      </a:r>
                      <a:endParaRPr lang="ru-RU" sz="22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ru-RU" sz="22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92</a:t>
                      </a:r>
                      <a:endParaRPr lang="ru-RU" sz="22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22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008" marR="7008" marT="70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006" y="6428921"/>
            <a:ext cx="2057400" cy="365125"/>
          </a:xfrm>
        </p:spPr>
        <p:txBody>
          <a:bodyPr/>
          <a:lstStyle/>
          <a:p>
            <a:fld id="{774C1E4C-5932-448B-9AC0-40BE94400C07}" type="slidenum">
              <a:rPr lang="en-US" sz="2000" b="1" i="1" smtClean="0">
                <a:solidFill>
                  <a:schemeClr val="bg1"/>
                </a:solidFill>
              </a:rPr>
              <a:t>3</a:t>
            </a:fld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2453"/>
            <a:ext cx="7886700" cy="1002782"/>
          </a:xfrm>
        </p:spPr>
        <p:txBody>
          <a:bodyPr>
            <a:noAutofit/>
          </a:bodyPr>
          <a:lstStyle/>
          <a:p>
            <a:pPr algn="just"/>
            <a:r>
              <a:rPr lang="ru-RU" sz="2600" b="1" i="1" dirty="0">
                <a:solidFill>
                  <a:schemeClr val="bg1"/>
                </a:solidFill>
              </a:rPr>
              <a:t>Муниципальные образования, более трех лет не получающие паспорт готовности к отопительному периоду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53"/>
            <a:ext cx="1066800" cy="1136747"/>
          </a:xfrm>
          <a:prstGeom prst="rect">
            <a:avLst/>
          </a:prstGeom>
        </p:spPr>
      </p:pic>
      <p:sp>
        <p:nvSpPr>
          <p:cNvPr id="23" name="Прямая соединительная линия 5"/>
          <p:cNvSpPr/>
          <p:nvPr/>
        </p:nvSpPr>
        <p:spPr>
          <a:xfrm>
            <a:off x="302840" y="1746145"/>
            <a:ext cx="245511" cy="41090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10907"/>
                </a:lnTo>
                <a:lnTo>
                  <a:pt x="245511" y="41090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Группа 23"/>
          <p:cNvGrpSpPr/>
          <p:nvPr/>
        </p:nvGrpSpPr>
        <p:grpSpPr>
          <a:xfrm>
            <a:off x="548352" y="1911899"/>
            <a:ext cx="1698919" cy="490306"/>
            <a:chOff x="6988263" y="853509"/>
            <a:chExt cx="1698919" cy="490306"/>
          </a:xfrm>
        </p:grpSpPr>
        <p:sp>
          <p:nvSpPr>
            <p:cNvPr id="25" name="Скругленный прямоугольник 24"/>
            <p:cNvSpPr/>
            <p:nvPr/>
          </p:nvSpPr>
          <p:spPr>
            <a:xfrm rot="10800000" flipV="1">
              <a:off x="6988263" y="853509"/>
              <a:ext cx="1698919" cy="49030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Скругленный прямоугольник 7"/>
            <p:cNvSpPr/>
            <p:nvPr/>
          </p:nvSpPr>
          <p:spPr>
            <a:xfrm>
              <a:off x="7002624" y="867870"/>
              <a:ext cx="1670197" cy="4615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1" kern="1200" dirty="0" smtClean="0"/>
                <a:t>город Юрга</a:t>
              </a:r>
              <a:endParaRPr lang="ru-RU" sz="1600" b="1" i="1" kern="1200" dirty="0"/>
            </a:p>
          </p:txBody>
        </p:sp>
      </p:grpSp>
      <p:sp>
        <p:nvSpPr>
          <p:cNvPr id="39" name="Прямая соединительная линия 5"/>
          <p:cNvSpPr/>
          <p:nvPr/>
        </p:nvSpPr>
        <p:spPr>
          <a:xfrm>
            <a:off x="2937762" y="1963222"/>
            <a:ext cx="245511" cy="41090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10907"/>
                </a:lnTo>
                <a:lnTo>
                  <a:pt x="245511" y="41090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0" name="Группа 39"/>
          <p:cNvGrpSpPr/>
          <p:nvPr/>
        </p:nvGrpSpPr>
        <p:grpSpPr>
          <a:xfrm>
            <a:off x="3183274" y="2078176"/>
            <a:ext cx="1698919" cy="490306"/>
            <a:chOff x="6988263" y="853509"/>
            <a:chExt cx="1698919" cy="490306"/>
          </a:xfrm>
        </p:grpSpPr>
        <p:sp>
          <p:nvSpPr>
            <p:cNvPr id="41" name="Скругленный прямоугольник 40"/>
            <p:cNvSpPr/>
            <p:nvPr/>
          </p:nvSpPr>
          <p:spPr>
            <a:xfrm rot="10800000" flipV="1">
              <a:off x="6988263" y="853509"/>
              <a:ext cx="1698919" cy="49030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Скругленный прямоугольник 7"/>
            <p:cNvSpPr/>
            <p:nvPr/>
          </p:nvSpPr>
          <p:spPr>
            <a:xfrm>
              <a:off x="7002624" y="867870"/>
              <a:ext cx="1670197" cy="4615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город Яровое</a:t>
              </a:r>
              <a:endParaRPr lang="ru-RU" sz="1600" b="1" kern="1200" dirty="0"/>
            </a:p>
          </p:txBody>
        </p:sp>
      </p:grpSp>
      <p:sp>
        <p:nvSpPr>
          <p:cNvPr id="43" name="Прямая соединительная линия 8"/>
          <p:cNvSpPr/>
          <p:nvPr/>
        </p:nvSpPr>
        <p:spPr>
          <a:xfrm>
            <a:off x="2937762" y="1658422"/>
            <a:ext cx="285537" cy="133429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34290"/>
                </a:lnTo>
                <a:lnTo>
                  <a:pt x="285537" y="133429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4" name="Группа 43"/>
          <p:cNvGrpSpPr/>
          <p:nvPr/>
        </p:nvGrpSpPr>
        <p:grpSpPr>
          <a:xfrm>
            <a:off x="3223300" y="2812902"/>
            <a:ext cx="1783094" cy="334221"/>
            <a:chOff x="7028289" y="1854935"/>
            <a:chExt cx="1783094" cy="334221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7028289" y="1854935"/>
              <a:ext cx="1783094" cy="3342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Скругленный прямоугольник 10"/>
            <p:cNvSpPr/>
            <p:nvPr/>
          </p:nvSpPr>
          <p:spPr>
            <a:xfrm>
              <a:off x="7038078" y="1864724"/>
              <a:ext cx="1763516" cy="3146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город Алейск</a:t>
              </a:r>
              <a:endParaRPr lang="ru-RU" sz="1600" b="1" kern="1200" dirty="0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183273" y="3313773"/>
            <a:ext cx="2043992" cy="231773"/>
            <a:chOff x="7014927" y="2646909"/>
            <a:chExt cx="2043992" cy="231773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7014927" y="2646909"/>
              <a:ext cx="2043992" cy="23177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Скругленный прямоугольник 13"/>
            <p:cNvSpPr/>
            <p:nvPr/>
          </p:nvSpPr>
          <p:spPr>
            <a:xfrm>
              <a:off x="7021715" y="2653697"/>
              <a:ext cx="2030416" cy="2181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0" kern="1200" dirty="0" smtClean="0"/>
                <a:t>Каменский район</a:t>
              </a:r>
              <a:endParaRPr lang="ru-RU" sz="1600" b="1" i="0" kern="1200" dirty="0"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5973804" y="1235738"/>
            <a:ext cx="2058368" cy="456728"/>
            <a:chOff x="1912617" y="535"/>
            <a:chExt cx="1717849" cy="456728"/>
          </a:xfrm>
        </p:grpSpPr>
        <p:sp>
          <p:nvSpPr>
            <p:cNvPr id="103" name="Скругленный прямоугольник 102"/>
            <p:cNvSpPr/>
            <p:nvPr/>
          </p:nvSpPr>
          <p:spPr>
            <a:xfrm rot="10800000" flipV="1">
              <a:off x="1912617" y="535"/>
              <a:ext cx="1717849" cy="4567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" name="Скругленный прямоугольник 4"/>
            <p:cNvSpPr/>
            <p:nvPr/>
          </p:nvSpPr>
          <p:spPr>
            <a:xfrm>
              <a:off x="1925994" y="13912"/>
              <a:ext cx="1691095" cy="429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i="1" kern="1200" dirty="0" smtClean="0"/>
                <a:t>Томская область </a:t>
              </a:r>
              <a:endParaRPr lang="ru-RU" sz="1700" i="1" kern="1200" dirty="0"/>
            </a:p>
          </p:txBody>
        </p:sp>
      </p:grpSp>
      <p:sp>
        <p:nvSpPr>
          <p:cNvPr id="90" name="Прямая соединительная линия 5"/>
          <p:cNvSpPr/>
          <p:nvPr/>
        </p:nvSpPr>
        <p:spPr>
          <a:xfrm>
            <a:off x="5978223" y="1766829"/>
            <a:ext cx="171784" cy="6619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61913"/>
                </a:lnTo>
                <a:lnTo>
                  <a:pt x="171784" y="66191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1" name="Группа 90"/>
          <p:cNvGrpSpPr/>
          <p:nvPr/>
        </p:nvGrpSpPr>
        <p:grpSpPr>
          <a:xfrm>
            <a:off x="6150007" y="2050967"/>
            <a:ext cx="2770711" cy="642526"/>
            <a:chOff x="2256187" y="677902"/>
            <a:chExt cx="1412081" cy="882550"/>
          </a:xfrm>
        </p:grpSpPr>
        <p:sp>
          <p:nvSpPr>
            <p:cNvPr id="101" name="Скругленный прямоугольник 100"/>
            <p:cNvSpPr/>
            <p:nvPr/>
          </p:nvSpPr>
          <p:spPr>
            <a:xfrm>
              <a:off x="2256187" y="677902"/>
              <a:ext cx="1412081" cy="88255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2" name="Скругленный прямоугольник 7"/>
            <p:cNvSpPr/>
            <p:nvPr/>
          </p:nvSpPr>
          <p:spPr>
            <a:xfrm>
              <a:off x="2282036" y="703751"/>
              <a:ext cx="1360383" cy="830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err="1" smtClean="0"/>
                <a:t>Наргинское</a:t>
              </a:r>
              <a:r>
                <a:rPr lang="ru-RU" sz="1600" b="1" kern="1200" dirty="0" smtClean="0"/>
                <a:t> </a:t>
              </a:r>
              <a:r>
                <a:rPr lang="ru-RU" sz="1600" b="1" kern="1200" dirty="0" err="1" smtClean="0"/>
                <a:t>с.п</a:t>
              </a:r>
              <a:r>
                <a:rPr lang="ru-RU" sz="1600" b="1" kern="1200" dirty="0" smtClean="0"/>
                <a:t>. </a:t>
              </a:r>
              <a:r>
                <a:rPr lang="ru-RU" sz="1600" b="1" kern="1200" dirty="0" err="1" smtClean="0"/>
                <a:t>Молчановского</a:t>
              </a:r>
              <a:r>
                <a:rPr lang="ru-RU" sz="1600" b="1" kern="1200" dirty="0" smtClean="0"/>
                <a:t> района</a:t>
              </a:r>
              <a:endParaRPr lang="ru-RU" sz="1600" kern="1200" dirty="0"/>
            </a:p>
          </p:txBody>
        </p:sp>
      </p:grpSp>
      <p:sp>
        <p:nvSpPr>
          <p:cNvPr id="92" name="Прямая соединительная линия 8"/>
          <p:cNvSpPr/>
          <p:nvPr/>
        </p:nvSpPr>
        <p:spPr>
          <a:xfrm>
            <a:off x="5978223" y="1398529"/>
            <a:ext cx="171784" cy="176510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65101"/>
                </a:lnTo>
                <a:lnTo>
                  <a:pt x="171784" y="176510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3" name="Группа 92"/>
          <p:cNvGrpSpPr/>
          <p:nvPr/>
        </p:nvGrpSpPr>
        <p:grpSpPr>
          <a:xfrm>
            <a:off x="6150008" y="2882452"/>
            <a:ext cx="2803492" cy="570587"/>
            <a:chOff x="2256187" y="1781090"/>
            <a:chExt cx="1927194" cy="882550"/>
          </a:xfrm>
        </p:grpSpPr>
        <p:sp>
          <p:nvSpPr>
            <p:cNvPr id="99" name="Скругленный прямоугольник 98"/>
            <p:cNvSpPr/>
            <p:nvPr/>
          </p:nvSpPr>
          <p:spPr>
            <a:xfrm>
              <a:off x="2256187" y="1781090"/>
              <a:ext cx="1927194" cy="88255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0" name="Скругленный прямоугольник 10"/>
            <p:cNvSpPr/>
            <p:nvPr/>
          </p:nvSpPr>
          <p:spPr>
            <a:xfrm>
              <a:off x="2282036" y="1806939"/>
              <a:ext cx="1875496" cy="830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Александровское </a:t>
              </a:r>
              <a:r>
                <a:rPr lang="ru-RU" sz="1600" b="1" kern="1200" dirty="0" err="1" smtClean="0"/>
                <a:t>с.п</a:t>
              </a:r>
              <a:r>
                <a:rPr lang="ru-RU" sz="1600" b="1" kern="1200" dirty="0" smtClean="0"/>
                <a:t>.  Александровского района</a:t>
              </a:r>
              <a:endParaRPr lang="ru-RU" sz="1600" kern="1200" dirty="0"/>
            </a:p>
          </p:txBody>
        </p:sp>
      </p:grpSp>
      <p:sp>
        <p:nvSpPr>
          <p:cNvPr id="94" name="Прямая соединительная линия 11"/>
          <p:cNvSpPr/>
          <p:nvPr/>
        </p:nvSpPr>
        <p:spPr>
          <a:xfrm>
            <a:off x="5978223" y="1246129"/>
            <a:ext cx="171784" cy="26244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624432"/>
                </a:lnTo>
                <a:lnTo>
                  <a:pt x="171784" y="262443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5" name="Группа 94"/>
          <p:cNvGrpSpPr/>
          <p:nvPr/>
        </p:nvGrpSpPr>
        <p:grpSpPr>
          <a:xfrm>
            <a:off x="6150008" y="3586338"/>
            <a:ext cx="2803492" cy="556591"/>
            <a:chOff x="2256187" y="2884279"/>
            <a:chExt cx="2676492" cy="394835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2256187" y="2884279"/>
              <a:ext cx="2676492" cy="39483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8" name="Скругленный прямоугольник 13"/>
            <p:cNvSpPr/>
            <p:nvPr/>
          </p:nvSpPr>
          <p:spPr>
            <a:xfrm>
              <a:off x="2267751" y="2895843"/>
              <a:ext cx="2664928" cy="3717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err="1" smtClean="0"/>
                <a:t>Воронинское</a:t>
              </a:r>
              <a:r>
                <a:rPr lang="ru-RU" sz="1600" b="1" kern="1200" dirty="0" smtClean="0"/>
                <a:t> </a:t>
              </a:r>
              <a:r>
                <a:rPr lang="ru-RU" sz="1600" b="1" kern="1200" dirty="0" err="1" smtClean="0"/>
                <a:t>с.п</a:t>
              </a:r>
              <a:r>
                <a:rPr lang="ru-RU" sz="1600" b="1" kern="1200" dirty="0" smtClean="0"/>
                <a:t>. Томского района</a:t>
              </a:r>
              <a:endParaRPr lang="ru-RU" sz="1600" b="1" kern="1200" dirty="0"/>
            </a:p>
          </p:txBody>
        </p:sp>
      </p:grpSp>
      <p:sp>
        <p:nvSpPr>
          <p:cNvPr id="96" name="Прямая соединительная линия 14"/>
          <p:cNvSpPr/>
          <p:nvPr/>
        </p:nvSpPr>
        <p:spPr>
          <a:xfrm>
            <a:off x="5978223" y="1373129"/>
            <a:ext cx="171784" cy="32400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324343"/>
                </a:lnTo>
                <a:lnTo>
                  <a:pt x="171784" y="332434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5" name="Группа 104"/>
          <p:cNvGrpSpPr/>
          <p:nvPr/>
        </p:nvGrpSpPr>
        <p:grpSpPr>
          <a:xfrm>
            <a:off x="6150008" y="4318596"/>
            <a:ext cx="2803492" cy="563711"/>
            <a:chOff x="2256187" y="3499752"/>
            <a:chExt cx="1412081" cy="563711"/>
          </a:xfrm>
        </p:grpSpPr>
        <p:sp>
          <p:nvSpPr>
            <p:cNvPr id="106" name="Скругленный прямоугольник 105"/>
            <p:cNvSpPr/>
            <p:nvPr/>
          </p:nvSpPr>
          <p:spPr>
            <a:xfrm>
              <a:off x="2256187" y="3499752"/>
              <a:ext cx="1412081" cy="56371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7" name="Скругленный прямоугольник 4"/>
            <p:cNvSpPr/>
            <p:nvPr/>
          </p:nvSpPr>
          <p:spPr>
            <a:xfrm>
              <a:off x="2272698" y="3516263"/>
              <a:ext cx="1379059" cy="5306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err="1" smtClean="0"/>
                <a:t>Турунтаевское</a:t>
              </a:r>
              <a:r>
                <a:rPr lang="ru-RU" sz="1600" b="1" kern="1200" dirty="0" smtClean="0"/>
                <a:t> </a:t>
              </a:r>
              <a:r>
                <a:rPr lang="ru-RU" sz="1600" b="1" kern="1200" dirty="0" err="1" smtClean="0"/>
                <a:t>с.п</a:t>
              </a:r>
              <a:r>
                <a:rPr lang="ru-RU" sz="1600" b="1" kern="1200" dirty="0" smtClean="0"/>
                <a:t>. Томского района</a:t>
              </a:r>
              <a:endParaRPr lang="ru-RU" sz="1600" b="1" kern="1200" dirty="0"/>
            </a:p>
          </p:txBody>
        </p:sp>
      </p:grpSp>
      <p:sp>
        <p:nvSpPr>
          <p:cNvPr id="124" name="Прямая соединительная линия 5"/>
          <p:cNvSpPr/>
          <p:nvPr/>
        </p:nvSpPr>
        <p:spPr>
          <a:xfrm>
            <a:off x="426449" y="3515433"/>
            <a:ext cx="288529" cy="81588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15880"/>
                </a:lnTo>
                <a:lnTo>
                  <a:pt x="288529" y="81588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5" name="Группа 124"/>
          <p:cNvGrpSpPr/>
          <p:nvPr/>
        </p:nvGrpSpPr>
        <p:grpSpPr>
          <a:xfrm>
            <a:off x="714978" y="3886015"/>
            <a:ext cx="1956629" cy="890597"/>
            <a:chOff x="1356043" y="1138126"/>
            <a:chExt cx="2165527" cy="890597"/>
          </a:xfrm>
        </p:grpSpPr>
        <p:sp>
          <p:nvSpPr>
            <p:cNvPr id="134" name="Скругленный прямоугольник 133"/>
            <p:cNvSpPr/>
            <p:nvPr/>
          </p:nvSpPr>
          <p:spPr>
            <a:xfrm>
              <a:off x="1356043" y="1138126"/>
              <a:ext cx="2165527" cy="8905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5" name="Скругленный прямоугольник 7"/>
            <p:cNvSpPr/>
            <p:nvPr/>
          </p:nvSpPr>
          <p:spPr>
            <a:xfrm>
              <a:off x="1382128" y="1164211"/>
              <a:ext cx="2113357" cy="838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dirty="0"/>
                <a:t>Знаменский муниципальный район</a:t>
              </a:r>
              <a:endParaRPr lang="ru-RU" sz="1700" kern="1200" dirty="0"/>
            </a:p>
          </p:txBody>
        </p:sp>
      </p:grpSp>
      <p:sp>
        <p:nvSpPr>
          <p:cNvPr id="126" name="Прямая соединительная линия 8"/>
          <p:cNvSpPr/>
          <p:nvPr/>
        </p:nvSpPr>
        <p:spPr>
          <a:xfrm>
            <a:off x="426449" y="3515433"/>
            <a:ext cx="288529" cy="194702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947023"/>
                </a:lnTo>
                <a:lnTo>
                  <a:pt x="288529" y="194702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7" name="Группа 126"/>
          <p:cNvGrpSpPr/>
          <p:nvPr/>
        </p:nvGrpSpPr>
        <p:grpSpPr>
          <a:xfrm>
            <a:off x="714978" y="5147195"/>
            <a:ext cx="3236906" cy="517005"/>
            <a:chOff x="1356043" y="2399306"/>
            <a:chExt cx="3236906" cy="630523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1356043" y="2399306"/>
              <a:ext cx="3236906" cy="6305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3" name="Скругленный прямоугольник 10"/>
            <p:cNvSpPr/>
            <p:nvPr/>
          </p:nvSpPr>
          <p:spPr>
            <a:xfrm>
              <a:off x="1374510" y="2417773"/>
              <a:ext cx="3199972" cy="593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dirty="0"/>
                <a:t>Омский муниципальный район</a:t>
              </a:r>
              <a:endParaRPr lang="ru-RU" sz="1700" b="1" kern="1200" dirty="0"/>
            </a:p>
          </p:txBody>
        </p:sp>
      </p:grpSp>
      <p:sp>
        <p:nvSpPr>
          <p:cNvPr id="128" name="Прямая соединительная линия 11"/>
          <p:cNvSpPr/>
          <p:nvPr/>
        </p:nvSpPr>
        <p:spPr>
          <a:xfrm>
            <a:off x="426449" y="3515433"/>
            <a:ext cx="288529" cy="296444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964448"/>
                </a:lnTo>
                <a:lnTo>
                  <a:pt x="288529" y="296444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9" name="Группа 128"/>
          <p:cNvGrpSpPr/>
          <p:nvPr/>
        </p:nvGrpSpPr>
        <p:grpSpPr>
          <a:xfrm>
            <a:off x="714978" y="6148301"/>
            <a:ext cx="3960970" cy="516322"/>
            <a:chOff x="1356043" y="3400411"/>
            <a:chExt cx="3960970" cy="663163"/>
          </a:xfrm>
        </p:grpSpPr>
        <p:sp>
          <p:nvSpPr>
            <p:cNvPr id="130" name="Скругленный прямоугольник 129"/>
            <p:cNvSpPr/>
            <p:nvPr/>
          </p:nvSpPr>
          <p:spPr>
            <a:xfrm>
              <a:off x="1356043" y="3400411"/>
              <a:ext cx="3960970" cy="6631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1" name="Скругленный прямоугольник 13"/>
            <p:cNvSpPr/>
            <p:nvPr/>
          </p:nvSpPr>
          <p:spPr>
            <a:xfrm>
              <a:off x="1375466" y="3419834"/>
              <a:ext cx="3922124" cy="6243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dirty="0" err="1"/>
                <a:t>Усть-Ишимский</a:t>
              </a:r>
              <a:r>
                <a:rPr lang="ru-RU" sz="1700" b="1" dirty="0"/>
                <a:t> муниципальный район </a:t>
              </a:r>
              <a:endParaRPr lang="ru-RU" sz="1700" b="1" kern="1200" dirty="0"/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207875" y="3366389"/>
            <a:ext cx="1717849" cy="456728"/>
            <a:chOff x="1912617" y="535"/>
            <a:chExt cx="1717849" cy="456728"/>
          </a:xfrm>
        </p:grpSpPr>
        <p:sp>
          <p:nvSpPr>
            <p:cNvPr id="139" name="Скругленный прямоугольник 138"/>
            <p:cNvSpPr/>
            <p:nvPr/>
          </p:nvSpPr>
          <p:spPr>
            <a:xfrm rot="10800000" flipV="1">
              <a:off x="1912617" y="535"/>
              <a:ext cx="1717849" cy="4567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0" name="Скругленный прямоугольник 4"/>
            <p:cNvSpPr/>
            <p:nvPr/>
          </p:nvSpPr>
          <p:spPr>
            <a:xfrm>
              <a:off x="1925994" y="13912"/>
              <a:ext cx="1691095" cy="429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i="1" kern="1200" dirty="0" smtClean="0"/>
                <a:t>Омская область </a:t>
              </a:r>
              <a:endParaRPr lang="ru-RU" sz="1700" i="1" kern="1200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852532" y="1335369"/>
            <a:ext cx="2360402" cy="472981"/>
            <a:chOff x="6506711" y="18381"/>
            <a:chExt cx="2360402" cy="669373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6506711" y="18381"/>
              <a:ext cx="2360402" cy="66937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6526316" y="37986"/>
              <a:ext cx="2321192" cy="630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i="1" kern="1200" dirty="0" smtClean="0"/>
                <a:t>Алтайский край </a:t>
              </a:r>
              <a:endParaRPr lang="ru-RU" sz="1700" b="1" i="1" kern="1200" dirty="0"/>
            </a:p>
          </p:txBody>
        </p:sp>
      </p:grpSp>
      <p:sp>
        <p:nvSpPr>
          <p:cNvPr id="60" name="Прямая соединительная линия 5"/>
          <p:cNvSpPr/>
          <p:nvPr/>
        </p:nvSpPr>
        <p:spPr>
          <a:xfrm>
            <a:off x="2937762" y="2992713"/>
            <a:ext cx="265523" cy="57802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10907"/>
                </a:lnTo>
                <a:lnTo>
                  <a:pt x="245511" y="41090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1E4C-5932-448B-9AC0-40BE94400C07}" type="slidenum">
              <a:rPr lang="en-US" sz="2000" b="1" i="1" smtClean="0">
                <a:solidFill>
                  <a:schemeClr val="bg1"/>
                </a:solidFill>
              </a:rPr>
              <a:t>4</a:t>
            </a:fld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glushkovaai@local.st\Desktop\Доклад ОЗП\ЯТЭК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" r="30944" b="2391"/>
          <a:stretch/>
        </p:blipFill>
        <p:spPr bwMode="auto">
          <a:xfrm>
            <a:off x="3222234" y="3602640"/>
            <a:ext cx="1769681" cy="1546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lushkovaai@local.st\Desktop\Доклад ОЗП\ЯТЭК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93" y="4997657"/>
            <a:ext cx="3033501" cy="1718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66800" y="1315765"/>
            <a:ext cx="2360402" cy="492586"/>
            <a:chOff x="6506711" y="18381"/>
            <a:chExt cx="2360402" cy="669373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6506711" y="18381"/>
              <a:ext cx="2360402" cy="66937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6526316" y="37986"/>
              <a:ext cx="2321192" cy="630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i="1" kern="1200" dirty="0" smtClean="0"/>
                <a:t>Кемеровская область </a:t>
              </a:r>
              <a:endParaRPr lang="ru-RU" sz="1700" b="1" i="1" kern="1200" dirty="0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76" y="2430946"/>
            <a:ext cx="1339043" cy="892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1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4352"/>
            <a:ext cx="7886700" cy="1136747"/>
          </a:xfrm>
        </p:spPr>
        <p:txBody>
          <a:bodyPr>
            <a:noAutofit/>
          </a:bodyPr>
          <a:lstStyle/>
          <a:p>
            <a:pPr algn="just"/>
            <a:r>
              <a:rPr lang="ru-RU" sz="2600" b="1" i="1" dirty="0" smtClean="0">
                <a:solidFill>
                  <a:schemeClr val="bg1"/>
                </a:solidFill>
              </a:rPr>
              <a:t>Нарушения теплоснабжающих </a:t>
            </a:r>
            <a:r>
              <a:rPr lang="ru-RU" sz="2600" b="1" i="1" dirty="0">
                <a:solidFill>
                  <a:schemeClr val="bg1"/>
                </a:solidFill>
              </a:rPr>
              <a:t>и теплосетевых </a:t>
            </a:r>
            <a:r>
              <a:rPr lang="ru-RU" sz="2600" b="1" i="1" dirty="0" smtClean="0">
                <a:solidFill>
                  <a:schemeClr val="bg1"/>
                </a:solidFill>
              </a:rPr>
              <a:t>организаций, выявленные при </a:t>
            </a:r>
            <a:r>
              <a:rPr lang="ru-RU" sz="2600" b="1" i="1" dirty="0" smtClean="0">
                <a:solidFill>
                  <a:schemeClr val="bg1"/>
                </a:solidFill>
              </a:rPr>
              <a:t>подготовке</a:t>
            </a:r>
            <a:br>
              <a:rPr lang="ru-RU" sz="2600" b="1" i="1" dirty="0" smtClean="0">
                <a:solidFill>
                  <a:schemeClr val="bg1"/>
                </a:solidFill>
              </a:rPr>
            </a:br>
            <a:r>
              <a:rPr lang="ru-RU" sz="2600" b="1" i="1" dirty="0" smtClean="0">
                <a:solidFill>
                  <a:schemeClr val="bg1"/>
                </a:solidFill>
              </a:rPr>
              <a:t>к </a:t>
            </a:r>
            <a:r>
              <a:rPr lang="ru-RU" sz="2600" b="1" i="1" dirty="0" smtClean="0">
                <a:solidFill>
                  <a:schemeClr val="bg1"/>
                </a:solidFill>
              </a:rPr>
              <a:t>прохождению</a:t>
            </a:r>
            <a:r>
              <a:rPr lang="ru-RU" sz="2600" b="1" i="1" dirty="0">
                <a:solidFill>
                  <a:schemeClr val="bg1"/>
                </a:solidFill>
              </a:rPr>
              <a:t> </a:t>
            </a:r>
            <a:r>
              <a:rPr lang="ru-RU" sz="2600" b="1" i="1" dirty="0" smtClean="0">
                <a:solidFill>
                  <a:schemeClr val="bg1"/>
                </a:solidFill>
              </a:rPr>
              <a:t> ОЗП </a:t>
            </a:r>
            <a:r>
              <a:rPr lang="ru-RU" sz="2600" b="1" i="1" dirty="0">
                <a:solidFill>
                  <a:schemeClr val="bg1"/>
                </a:solidFill>
              </a:rPr>
              <a:t>2022 - 2023 </a:t>
            </a:r>
            <a:r>
              <a:rPr lang="ru-RU" sz="2600" b="1" i="1" dirty="0" smtClean="0">
                <a:solidFill>
                  <a:schemeClr val="bg1"/>
                </a:solidFill>
              </a:rPr>
              <a:t>гг.</a:t>
            </a:r>
            <a:endParaRPr lang="ru-RU" sz="2600" b="1" i="1" dirty="0">
              <a:solidFill>
                <a:schemeClr val="bg1"/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53"/>
            <a:ext cx="1066800" cy="1136747"/>
          </a:xfrm>
          <a:prstGeom prst="rect">
            <a:avLst/>
          </a:prstGeom>
        </p:spPr>
      </p:pic>
      <p:sp>
        <p:nvSpPr>
          <p:cNvPr id="60" name="Объект 2"/>
          <p:cNvSpPr>
            <a:spLocks noGrp="1"/>
          </p:cNvSpPr>
          <p:nvPr>
            <p:ph idx="1"/>
          </p:nvPr>
        </p:nvSpPr>
        <p:spPr>
          <a:xfrm>
            <a:off x="381905" y="1181100"/>
            <a:ext cx="8573409" cy="5103586"/>
          </a:xfrm>
          <a:prstGeom prst="round2DiagRect">
            <a:avLst/>
          </a:prstGeom>
          <a:solidFill>
            <a:srgbClr val="FFD243">
              <a:alpha val="80000"/>
            </a:srgbClr>
          </a:solidFill>
        </p:spPr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Отсутствие технического </a:t>
            </a:r>
            <a:r>
              <a:rPr lang="ru-RU" b="1" i="1" dirty="0"/>
              <a:t>освидетельствования, диагностики,  экспертизы промышленной безопасности оборудования, зданий и сооружений;</a:t>
            </a:r>
          </a:p>
          <a:p>
            <a:r>
              <a:rPr lang="ru-RU" b="1" i="1" dirty="0"/>
              <a:t>Отсутствие мероприятий, указанных в заключениях экспертизы промышленной безопасности, технических отчетах о проведении освидетельствований, необходимых для дальнейшей безопасной эксплуатации оборудования, зданий и сооружений;</a:t>
            </a:r>
          </a:p>
          <a:p>
            <a:r>
              <a:rPr lang="ru-RU" b="1" i="1" dirty="0" smtClean="0"/>
              <a:t>Эксплуатация </a:t>
            </a:r>
            <a:r>
              <a:rPr lang="ru-RU" b="1" i="1" dirty="0"/>
              <a:t>новых котельных без разрешения на допуск, выдаваемого </a:t>
            </a:r>
            <a:r>
              <a:rPr lang="ru-RU" b="1" i="1" dirty="0" err="1"/>
              <a:t>Ростехнадзором</a:t>
            </a:r>
            <a:r>
              <a:rPr lang="ru-RU" b="1" i="1" dirty="0"/>
              <a:t>;  </a:t>
            </a:r>
          </a:p>
          <a:p>
            <a:r>
              <a:rPr lang="ru-RU" b="1" i="1" dirty="0" smtClean="0"/>
              <a:t>Отсутствие </a:t>
            </a:r>
            <a:r>
              <a:rPr lang="ru-RU" b="1" i="1" dirty="0"/>
              <a:t>нормативных запасов топлива на источниках тепловой энергии;</a:t>
            </a:r>
          </a:p>
          <a:p>
            <a:r>
              <a:rPr lang="ru-RU" b="1" i="1" dirty="0" smtClean="0"/>
              <a:t>Эксплуатация </a:t>
            </a:r>
            <a:r>
              <a:rPr lang="ru-RU" b="1" i="1" dirty="0"/>
              <a:t>оборудования неподготовленным и не прошедшим проверку </a:t>
            </a:r>
            <a:r>
              <a:rPr lang="ru-RU" b="1" i="1" dirty="0" smtClean="0"/>
              <a:t>знаний </a:t>
            </a:r>
            <a:r>
              <a:rPr lang="ru-RU" b="1" i="1" dirty="0"/>
              <a:t>персоналом.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1E4C-5932-448B-9AC0-40BE94400C07}" type="slidenum">
              <a:rPr lang="en-US" sz="2000" b="1" i="1" smtClean="0">
                <a:solidFill>
                  <a:schemeClr val="bg1"/>
                </a:solidFill>
              </a:rPr>
              <a:t>5</a:t>
            </a:fld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4353"/>
            <a:ext cx="7886700" cy="1002782"/>
          </a:xfrm>
        </p:spPr>
        <p:txBody>
          <a:bodyPr>
            <a:noAutofit/>
          </a:bodyPr>
          <a:lstStyle/>
          <a:p>
            <a:pPr algn="just"/>
            <a:r>
              <a:rPr lang="ru-RU" sz="2600" b="1" i="1" dirty="0">
                <a:solidFill>
                  <a:schemeClr val="bg1"/>
                </a:solidFill>
              </a:rPr>
              <a:t>Выездные комиссии по </a:t>
            </a:r>
            <a:r>
              <a:rPr lang="ru-RU" sz="2600" b="1" i="1" dirty="0" smtClean="0">
                <a:solidFill>
                  <a:schemeClr val="bg1"/>
                </a:solidFill>
              </a:rPr>
              <a:t>проверке </a:t>
            </a:r>
            <a:r>
              <a:rPr lang="ru-RU" sz="2600" b="1" i="1" dirty="0">
                <a:solidFill>
                  <a:schemeClr val="bg1"/>
                </a:solidFill>
              </a:rPr>
              <a:t>знаний </a:t>
            </a:r>
            <a:r>
              <a:rPr lang="ru-RU" sz="2600" b="1" i="1" dirty="0" smtClean="0">
                <a:solidFill>
                  <a:schemeClr val="bg1"/>
                </a:solidFill>
              </a:rPr>
              <a:t>персонала поднадзорных организаций</a:t>
            </a:r>
            <a:endParaRPr lang="ru-RU" sz="2600" b="1" i="1" dirty="0">
              <a:solidFill>
                <a:schemeClr val="bg1"/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53"/>
            <a:ext cx="1066800" cy="1136747"/>
          </a:xfrm>
          <a:prstGeom prst="rect">
            <a:avLst/>
          </a:prstGeom>
        </p:spPr>
      </p:pic>
      <p:pic>
        <p:nvPicPr>
          <p:cNvPr id="3074" name="Picture 2" descr="C:\Users\glushkovaai@local.st\Desktop\Доклад ОЗП\IMG-20221128-WA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76"/>
          <a:stretch/>
        </p:blipFill>
        <p:spPr bwMode="auto">
          <a:xfrm>
            <a:off x="4702628" y="1003300"/>
            <a:ext cx="4136521" cy="467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696686" y="1263619"/>
            <a:ext cx="3846284" cy="4676259"/>
          </a:xfrm>
        </p:spPr>
        <p:txBody>
          <a:bodyPr>
            <a:normAutofit fontScale="85000" lnSpcReduction="20000"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Проведены выездные проверки в городах </a:t>
            </a:r>
            <a:r>
              <a:rPr lang="ru-RU" sz="3200" b="1" i="1" dirty="0">
                <a:solidFill>
                  <a:schemeClr val="bg1"/>
                </a:solidFill>
              </a:rPr>
              <a:t>Татарск, Куйбышев и </a:t>
            </a:r>
            <a:r>
              <a:rPr lang="ru-RU" sz="3200" b="1" i="1" dirty="0" smtClean="0">
                <a:solidFill>
                  <a:schemeClr val="bg1"/>
                </a:solidFill>
              </a:rPr>
              <a:t>Карасук.</a:t>
            </a:r>
          </a:p>
          <a:p>
            <a:r>
              <a:rPr lang="ru-RU" sz="3200" b="1" i="1" dirty="0">
                <a:solidFill>
                  <a:schemeClr val="bg1"/>
                </a:solidFill>
              </a:rPr>
              <a:t>В рамках выездных проверок прошли проверку знаний </a:t>
            </a:r>
            <a:r>
              <a:rPr lang="ru-RU" sz="3200" b="1" i="1" dirty="0">
                <a:solidFill>
                  <a:srgbClr val="FFC000"/>
                </a:solidFill>
              </a:rPr>
              <a:t>1815 </a:t>
            </a:r>
            <a:r>
              <a:rPr lang="ru-RU" sz="3200" b="1" i="1" dirty="0">
                <a:solidFill>
                  <a:schemeClr val="bg1"/>
                </a:solidFill>
              </a:rPr>
              <a:t>человек.</a:t>
            </a: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Открыты </a:t>
            </a:r>
            <a:r>
              <a:rPr lang="ru-RU" sz="3200" b="1" i="1" dirty="0" smtClean="0">
                <a:solidFill>
                  <a:schemeClr val="bg1"/>
                </a:solidFill>
              </a:rPr>
              <a:t>дополнительные классы по проверке знаний </a:t>
            </a:r>
            <a:r>
              <a:rPr lang="ru-RU" sz="3200" b="1" i="1" dirty="0" smtClean="0">
                <a:solidFill>
                  <a:schemeClr val="bg1"/>
                </a:solidFill>
              </a:rPr>
              <a:t>в</a:t>
            </a:r>
            <a:br>
              <a:rPr lang="ru-RU" sz="3200" b="1" i="1" dirty="0" smtClean="0">
                <a:solidFill>
                  <a:schemeClr val="bg1"/>
                </a:solidFill>
              </a:rPr>
            </a:br>
            <a:r>
              <a:rPr lang="ru-RU" sz="3200" b="1" i="1" dirty="0" smtClean="0">
                <a:solidFill>
                  <a:schemeClr val="bg1"/>
                </a:solidFill>
              </a:rPr>
              <a:t>г</a:t>
            </a:r>
            <a:r>
              <a:rPr lang="ru-RU" sz="3200" b="1" i="1" dirty="0" smtClean="0">
                <a:solidFill>
                  <a:schemeClr val="bg1"/>
                </a:solidFill>
              </a:rPr>
              <a:t>. </a:t>
            </a:r>
            <a:r>
              <a:rPr lang="ru-RU" sz="3200" b="1" i="1" dirty="0" smtClean="0">
                <a:solidFill>
                  <a:schemeClr val="bg1"/>
                </a:solidFill>
              </a:rPr>
              <a:t>Новокузнецк</a:t>
            </a:r>
            <a:br>
              <a:rPr lang="ru-RU" sz="3200" b="1" i="1" dirty="0" smtClean="0">
                <a:solidFill>
                  <a:schemeClr val="bg1"/>
                </a:solidFill>
              </a:rPr>
            </a:br>
            <a:r>
              <a:rPr lang="ru-RU" sz="3200" b="1" i="1" dirty="0" smtClean="0">
                <a:solidFill>
                  <a:schemeClr val="bg1"/>
                </a:solidFill>
              </a:rPr>
              <a:t>и </a:t>
            </a:r>
            <a:r>
              <a:rPr lang="ru-RU" sz="3200" b="1" i="1" dirty="0" smtClean="0">
                <a:solidFill>
                  <a:schemeClr val="bg1"/>
                </a:solidFill>
              </a:rPr>
              <a:t>г. Белово</a:t>
            </a:r>
            <a:r>
              <a:rPr lang="ru-RU" sz="3200" b="1" i="1" dirty="0" smtClean="0">
                <a:solidFill>
                  <a:schemeClr val="bg1"/>
                </a:solidFill>
              </a:rPr>
              <a:t>.</a:t>
            </a:r>
            <a:endParaRPr lang="ru-RU" sz="3200" b="1" i="1" dirty="0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99254" y="5739824"/>
            <a:ext cx="3480953" cy="40011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Город Карасук, Гимназия № 1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1E4C-5932-448B-9AC0-40BE94400C07}" type="slidenum">
              <a:rPr lang="en-US" sz="2000" b="1" i="1" smtClean="0">
                <a:solidFill>
                  <a:schemeClr val="bg1"/>
                </a:solidFill>
              </a:rPr>
              <a:t>6</a:t>
            </a:fld>
            <a:endParaRPr lang="en-US" sz="2000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3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4353"/>
            <a:ext cx="7886700" cy="1002782"/>
          </a:xfrm>
        </p:spPr>
        <p:txBody>
          <a:bodyPr>
            <a:noAutofit/>
          </a:bodyPr>
          <a:lstStyle/>
          <a:p>
            <a:r>
              <a:rPr lang="ru-RU" sz="2600" b="1" i="1" dirty="0">
                <a:solidFill>
                  <a:schemeClr val="bg1"/>
                </a:solidFill>
              </a:rPr>
              <a:t>Котельные без резервного источника питания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53"/>
            <a:ext cx="1066800" cy="1136747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862837"/>
              </p:ext>
            </p:extLst>
          </p:nvPr>
        </p:nvGraphicFramePr>
        <p:xfrm>
          <a:off x="676731" y="1159328"/>
          <a:ext cx="8084457" cy="5181563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207657"/>
                <a:gridCol w="1683657"/>
                <a:gridCol w="1117600"/>
                <a:gridCol w="812800"/>
                <a:gridCol w="1262743"/>
              </a:tblGrid>
              <a:tr h="7006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РФ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котельных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резерва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без резерва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0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Омская область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1143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5,5%</a:t>
                      </a:r>
                      <a:endParaRPr lang="ru-RU" sz="26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86000"/>
                      </a:srgbClr>
                    </a:solidFill>
                  </a:tcPr>
                </a:tc>
              </a:tr>
              <a:tr h="700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Новосибирская область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1808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6,5%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</a:tr>
              <a:tr h="700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Кемеровская область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1225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86000"/>
                      </a:srgbClr>
                    </a:solidFill>
                  </a:tcPr>
                </a:tc>
              </a:tr>
              <a:tr h="4500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</a:t>
                      </a:r>
                      <a:r>
                        <a:rPr lang="ru-RU" sz="2600" b="1" i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Алтай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Алтайский</a:t>
                      </a:r>
                      <a:r>
                        <a:rPr lang="ru-RU" sz="2600" b="1" i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край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1830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86000"/>
                      </a:srgbClr>
                    </a:solidFill>
                  </a:tcPr>
                </a:tc>
              </a:tr>
              <a:tr h="4500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Томская область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</a:t>
                      </a:r>
                      <a:endParaRPr lang="ru-RU" sz="26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СУР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6668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1205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995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86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1E4C-5932-448B-9AC0-40BE94400C07}" type="slidenum">
              <a:rPr lang="en-US" sz="2000" b="1" i="1" smtClean="0">
                <a:solidFill>
                  <a:schemeClr val="bg1"/>
                </a:solidFill>
              </a:rPr>
              <a:t>7</a:t>
            </a:fld>
            <a:endParaRPr lang="en-US" sz="2000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4353"/>
            <a:ext cx="7886700" cy="1002782"/>
          </a:xfrm>
        </p:spPr>
        <p:txBody>
          <a:bodyPr>
            <a:noAutofit/>
          </a:bodyPr>
          <a:lstStyle/>
          <a:p>
            <a:pPr algn="just"/>
            <a:r>
              <a:rPr lang="ru-RU" sz="2600" b="1" i="1" dirty="0" smtClean="0">
                <a:solidFill>
                  <a:schemeClr val="bg1"/>
                </a:solidFill>
              </a:rPr>
              <a:t>Причины неготовности </a:t>
            </a:r>
            <a:r>
              <a:rPr lang="ru-RU" sz="2600" b="1" i="1" dirty="0">
                <a:solidFill>
                  <a:schemeClr val="bg1"/>
                </a:solidFill>
              </a:rPr>
              <a:t>муниципальных </a:t>
            </a:r>
            <a:r>
              <a:rPr lang="ru-RU" sz="2600" b="1" i="1" dirty="0" smtClean="0">
                <a:solidFill>
                  <a:schemeClr val="bg1"/>
                </a:solidFill>
              </a:rPr>
              <a:t>образований</a:t>
            </a:r>
            <a:endParaRPr lang="ru-RU" sz="2600" b="1" i="1" dirty="0">
              <a:solidFill>
                <a:schemeClr val="bg1"/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53"/>
            <a:ext cx="1066800" cy="11367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24702" y="817602"/>
            <a:ext cx="5213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C000"/>
                </a:solidFill>
              </a:rPr>
              <a:t>Кемеровская область </a:t>
            </a:r>
            <a:r>
              <a:rPr lang="ru-RU" sz="2800" b="1" i="1" dirty="0">
                <a:solidFill>
                  <a:srgbClr val="FFC000"/>
                </a:solidFill>
              </a:rPr>
              <a:t>– </a:t>
            </a:r>
            <a:r>
              <a:rPr lang="ru-RU" sz="2800" b="1" i="1" dirty="0" smtClean="0">
                <a:solidFill>
                  <a:srgbClr val="FFC000"/>
                </a:solidFill>
              </a:rPr>
              <a:t>Кузбасс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9189" y="1432167"/>
            <a:ext cx="2426640" cy="1225868"/>
          </a:xfrm>
          <a:prstGeom prst="round2Diag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  <a:t>Тяжинский муниципальный округ</a:t>
            </a:r>
            <a:endParaRPr lang="ru-RU" sz="22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707912" y="2732810"/>
            <a:ext cx="3086413" cy="1028700"/>
            <a:chOff x="406959" y="71764"/>
            <a:chExt cx="5853689" cy="92795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39444" y="71764"/>
              <a:ext cx="5721204" cy="92795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06959" y="117063"/>
              <a:ext cx="5630606" cy="837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1378" tIns="0" rIns="191378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1" kern="1200" dirty="0" err="1" smtClean="0">
                  <a:solidFill>
                    <a:schemeClr val="tx1"/>
                  </a:solidFill>
                </a:rPr>
                <a:t>Юргинская</a:t>
              </a:r>
              <a:r>
                <a:rPr lang="ru-RU" sz="1600" b="1" i="1" kern="1200" dirty="0" smtClean="0">
                  <a:solidFill>
                    <a:schemeClr val="tx1"/>
                  </a:solidFill>
                </a:rPr>
                <a:t> ТЭЦ не получает паспорт готовности от Минэнерго РФ свыше 5-ти лет</a:t>
              </a:r>
              <a:endParaRPr lang="ru-RU" sz="1600" b="1" i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873388" y="4050678"/>
            <a:ext cx="2826749" cy="672321"/>
            <a:chOff x="361659" y="1300678"/>
            <a:chExt cx="5191437" cy="81366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61659" y="1300678"/>
              <a:ext cx="5191437" cy="81366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01379" y="1340398"/>
              <a:ext cx="5111997" cy="7342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1378" tIns="0" rIns="191378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1" kern="1200" dirty="0" smtClean="0">
                  <a:solidFill>
                    <a:schemeClr val="tx1"/>
                  </a:solidFill>
                </a:rPr>
                <a:t>Индекс готовности </a:t>
              </a:r>
              <a:r>
                <a:rPr lang="ru-RU" sz="1600" b="1" i="1" kern="1200" dirty="0" err="1" smtClean="0">
                  <a:solidFill>
                    <a:schemeClr val="tx1"/>
                  </a:solidFill>
                </a:rPr>
                <a:t>Юргинской</a:t>
              </a:r>
              <a:r>
                <a:rPr lang="ru-RU" sz="1600" b="1" i="1" kern="1200" dirty="0" smtClean="0">
                  <a:solidFill>
                    <a:schemeClr val="tx1"/>
                  </a:solidFill>
                </a:rPr>
                <a:t> ТЭЦ равен 75</a:t>
              </a:r>
              <a:endParaRPr lang="ru-RU" sz="1600" b="1" i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538687" y="5013438"/>
            <a:ext cx="3448475" cy="1372889"/>
            <a:chOff x="361306" y="2415306"/>
            <a:chExt cx="6431365" cy="113409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61306" y="2415306"/>
              <a:ext cx="6431365" cy="113409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416668" y="2470668"/>
              <a:ext cx="6320641" cy="1023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1378" tIns="0" rIns="191378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1" kern="1200" dirty="0" smtClean="0">
                  <a:solidFill>
                    <a:schemeClr val="tx1"/>
                  </a:solidFill>
                </a:rPr>
                <a:t>Организация ООО «Интеграл», эксплуатирующая </a:t>
              </a:r>
              <a:r>
                <a:rPr lang="ru-RU" sz="1600" b="1" i="1" kern="1200" dirty="0" err="1" smtClean="0">
                  <a:solidFill>
                    <a:schemeClr val="tx1"/>
                  </a:solidFill>
                </a:rPr>
                <a:t>Юргинскую</a:t>
              </a:r>
              <a:r>
                <a:rPr lang="ru-RU" sz="1600" b="1" i="1" kern="1200" dirty="0" smtClean="0">
                  <a:solidFill>
                    <a:schemeClr val="tx1"/>
                  </a:solidFill>
                </a:rPr>
                <a:t> ТЭЦ, не имеет лицензии на эксплуатацию ОПО I, II и III классов опасности </a:t>
              </a:r>
              <a:endParaRPr lang="ru-RU" sz="1600" b="1" i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40563" y="3226138"/>
            <a:ext cx="2066421" cy="1725883"/>
            <a:chOff x="361659" y="71764"/>
            <a:chExt cx="5721204" cy="927953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61659" y="71764"/>
              <a:ext cx="5721204" cy="92795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406958" y="117063"/>
              <a:ext cx="5630606" cy="837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1378" tIns="0" rIns="191378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dirty="0" smtClean="0">
                  <a:solidFill>
                    <a:schemeClr val="tx1"/>
                  </a:solidFill>
                </a:rPr>
                <a:t>Невыполнение </a:t>
              </a:r>
              <a:r>
                <a:rPr lang="ru-RU" sz="2000" b="1" i="1" dirty="0">
                  <a:solidFill>
                    <a:schemeClr val="tx1"/>
                  </a:solidFill>
                </a:rPr>
                <a:t>графика подготовки к отопительному сезону</a:t>
              </a:r>
              <a:endParaRPr lang="ru-RU" sz="2000" b="1" i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205758" y="2745511"/>
            <a:ext cx="2286000" cy="2035703"/>
            <a:chOff x="361659" y="71764"/>
            <a:chExt cx="5721204" cy="927953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361659" y="71764"/>
              <a:ext cx="5721204" cy="92795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406958" y="117063"/>
              <a:ext cx="5630606" cy="837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1378" tIns="0" rIns="191378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1" dirty="0" smtClean="0">
                  <a:solidFill>
                    <a:schemeClr val="tx1"/>
                  </a:solidFill>
                </a:rPr>
                <a:t>Эксплуатация </a:t>
              </a:r>
              <a:r>
                <a:rPr lang="ru-RU" b="1" i="1" dirty="0">
                  <a:solidFill>
                    <a:schemeClr val="tx1"/>
                  </a:solidFill>
                </a:rPr>
                <a:t>трубопровода, обладающего признаками </a:t>
              </a:r>
              <a:r>
                <a:rPr lang="ru-RU" b="1" i="1" dirty="0" smtClean="0">
                  <a:solidFill>
                    <a:schemeClr val="tx1"/>
                  </a:solidFill>
                </a:rPr>
                <a:t>ОПО, </a:t>
              </a:r>
              <a:r>
                <a:rPr lang="ru-RU" b="1" i="1" dirty="0">
                  <a:solidFill>
                    <a:schemeClr val="tx1"/>
                  </a:solidFill>
                </a:rPr>
                <a:t>без проведения необходимых мероприятий</a:t>
              </a: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30520" y="6443435"/>
            <a:ext cx="2057400" cy="365125"/>
          </a:xfrm>
        </p:spPr>
        <p:txBody>
          <a:bodyPr/>
          <a:lstStyle/>
          <a:p>
            <a:fld id="{774C1E4C-5932-448B-9AC0-40BE94400C07}" type="slidenum">
              <a:rPr lang="en-US" sz="2000" b="1" i="1" smtClean="0">
                <a:solidFill>
                  <a:schemeClr val="bg1"/>
                </a:solidFill>
              </a:rPr>
              <a:t>8</a:t>
            </a:fld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3041920" y="1432167"/>
            <a:ext cx="2613677" cy="919401"/>
          </a:xfrm>
          <a:prstGeom prst="round2Diag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Новокузнецкий городской округ </a:t>
            </a:r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5971225" y="1432167"/>
            <a:ext cx="2613677" cy="919401"/>
          </a:xfrm>
          <a:prstGeom prst="round2Diag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chemeClr val="accent5">
                    <a:lumMod val="75000"/>
                  </a:schemeClr>
                </a:solidFill>
              </a:rPr>
              <a:t>Юргинский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 городской округ 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401225" y="2678816"/>
            <a:ext cx="290946" cy="5195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4203285" y="2362947"/>
            <a:ext cx="290946" cy="3698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7164900" y="2359115"/>
            <a:ext cx="225812" cy="3197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23" name="Прямая соединительная линия 22"/>
          <p:cNvCxnSpPr>
            <a:stCxn id="14" idx="2"/>
            <a:endCxn id="17" idx="0"/>
          </p:cNvCxnSpPr>
          <p:nvPr/>
        </p:nvCxnSpPr>
        <p:spPr>
          <a:xfrm>
            <a:off x="7286046" y="3761510"/>
            <a:ext cx="717" cy="28916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304869" y="4723538"/>
            <a:ext cx="717" cy="28916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glushkovaai@local.st\Desktop\Доклад ОЗП\Фото\Юрг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3" y="5111165"/>
            <a:ext cx="2511398" cy="1674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lushkovaai@local.st\Desktop\Доклад ОЗП\Фото\bb77c9d3729b52656534c23e59084de4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00" y="5111165"/>
            <a:ext cx="2481988" cy="1615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07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4353"/>
            <a:ext cx="7886700" cy="1002782"/>
          </a:xfrm>
        </p:spPr>
        <p:txBody>
          <a:bodyPr>
            <a:noAutofit/>
          </a:bodyPr>
          <a:lstStyle/>
          <a:p>
            <a:pPr algn="just"/>
            <a:r>
              <a:rPr lang="ru-RU" sz="2600" b="1" i="1" dirty="0" smtClean="0">
                <a:solidFill>
                  <a:schemeClr val="bg1"/>
                </a:solidFill>
              </a:rPr>
              <a:t>Причины неготовности </a:t>
            </a:r>
            <a:r>
              <a:rPr lang="ru-RU" sz="2600" b="1" i="1" dirty="0">
                <a:solidFill>
                  <a:schemeClr val="bg1"/>
                </a:solidFill>
              </a:rPr>
              <a:t>муниципальных </a:t>
            </a:r>
            <a:r>
              <a:rPr lang="ru-RU" sz="2600" b="1" i="1" dirty="0" smtClean="0">
                <a:solidFill>
                  <a:schemeClr val="bg1"/>
                </a:solidFill>
              </a:rPr>
              <a:t>образований</a:t>
            </a:r>
            <a:endParaRPr lang="ru-RU" sz="2600" b="1" i="1" dirty="0">
              <a:solidFill>
                <a:schemeClr val="bg1"/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53"/>
            <a:ext cx="1066800" cy="11367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54677" y="709541"/>
            <a:ext cx="2789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C000"/>
                </a:solidFill>
              </a:rPr>
              <a:t>Алтайский край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459482" y="1251811"/>
            <a:ext cx="2306055" cy="550962"/>
          </a:xfrm>
          <a:prstGeom prst="snip2Diag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Город Яровое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33398" y="2105898"/>
            <a:ext cx="4143531" cy="442662"/>
            <a:chOff x="361659" y="71764"/>
            <a:chExt cx="12772995" cy="927953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61659" y="71764"/>
              <a:ext cx="12772995" cy="92795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406952" y="117063"/>
              <a:ext cx="12727702" cy="837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1378" tIns="0" rIns="191378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i="1" dirty="0" smtClean="0">
                  <a:solidFill>
                    <a:schemeClr val="tx1"/>
                  </a:solidFill>
                </a:rPr>
                <a:t>Неготовность </a:t>
              </a:r>
              <a:r>
                <a:rPr lang="ru-RU" sz="2200" b="1" i="1" dirty="0" err="1" smtClean="0">
                  <a:solidFill>
                    <a:schemeClr val="tx1"/>
                  </a:solidFill>
                </a:rPr>
                <a:t>Яровской</a:t>
              </a:r>
              <a:r>
                <a:rPr lang="ru-RU" sz="2200" b="1" i="1" dirty="0" smtClean="0">
                  <a:solidFill>
                    <a:schemeClr val="tx1"/>
                  </a:solidFill>
                </a:rPr>
                <a:t> ТЭЦ:</a:t>
              </a:r>
              <a:endParaRPr lang="ru-RU" sz="2200" b="1" i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1E4C-5932-448B-9AC0-40BE94400C07}" type="slidenum">
              <a:rPr lang="en-US" sz="20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 sz="20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бъект 2"/>
          <p:cNvSpPr>
            <a:spLocks noGrp="1"/>
          </p:cNvSpPr>
          <p:nvPr>
            <p:ph idx="1"/>
          </p:nvPr>
        </p:nvSpPr>
        <p:spPr>
          <a:xfrm>
            <a:off x="314595" y="2770838"/>
            <a:ext cx="4581255" cy="3810937"/>
          </a:xfrm>
          <a:prstGeom prst="roundRect">
            <a:avLst/>
          </a:prstGeo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 algn="just"/>
            <a:r>
              <a:rPr lang="ru-RU" b="1" i="1" dirty="0" smtClean="0"/>
              <a:t>Не </a:t>
            </a:r>
            <a:r>
              <a:rPr lang="ru-RU" b="1" i="1" dirty="0"/>
              <a:t>проведена экспертиза промышленной </a:t>
            </a:r>
            <a:r>
              <a:rPr lang="ru-RU" b="1" i="1" dirty="0" smtClean="0"/>
              <a:t>безопасности;</a:t>
            </a:r>
            <a:endParaRPr lang="ru-RU" b="1" i="1" dirty="0"/>
          </a:p>
          <a:p>
            <a:pPr algn="just"/>
            <a:r>
              <a:rPr lang="ru-RU" b="1" i="1" dirty="0" smtClean="0"/>
              <a:t>Не </a:t>
            </a:r>
            <a:r>
              <a:rPr lang="ru-RU" b="1" i="1" dirty="0"/>
              <a:t>выполнены мероприятия по ремонту строительных конструкций системы </a:t>
            </a:r>
            <a:r>
              <a:rPr lang="ru-RU" b="1" i="1" dirty="0" err="1" smtClean="0"/>
              <a:t>гидрозолоудаления</a:t>
            </a:r>
            <a:r>
              <a:rPr lang="ru-RU" b="1" i="1" dirty="0" smtClean="0"/>
              <a:t>;</a:t>
            </a:r>
            <a:endParaRPr lang="ru-RU" b="1" i="1" dirty="0"/>
          </a:p>
          <a:p>
            <a:pPr algn="just"/>
            <a:r>
              <a:rPr lang="ru-RU" b="1" i="1" dirty="0" smtClean="0"/>
              <a:t>Не </a:t>
            </a:r>
            <a:r>
              <a:rPr lang="ru-RU" b="1" i="1" dirty="0"/>
              <a:t>исправны </a:t>
            </a:r>
            <a:r>
              <a:rPr lang="ru-RU" b="1" i="1" dirty="0" err="1"/>
              <a:t>обдувочные</a:t>
            </a:r>
            <a:r>
              <a:rPr lang="ru-RU" b="1" i="1" dirty="0"/>
              <a:t> аппараты </a:t>
            </a:r>
            <a:r>
              <a:rPr lang="ru-RU" b="1" i="1" dirty="0" smtClean="0"/>
              <a:t>котлов;</a:t>
            </a:r>
            <a:endParaRPr lang="ru-RU" b="1" i="1" dirty="0"/>
          </a:p>
          <a:p>
            <a:pPr algn="just"/>
            <a:r>
              <a:rPr lang="ru-RU" b="1" i="1" dirty="0" smtClean="0"/>
              <a:t>Паровые </a:t>
            </a:r>
            <a:r>
              <a:rPr lang="ru-RU" b="1" i="1" dirty="0"/>
              <a:t>котлы и дымовая </a:t>
            </a:r>
            <a:r>
              <a:rPr lang="ru-RU" b="1" i="1" dirty="0" smtClean="0"/>
              <a:t>труба</a:t>
            </a:r>
            <a:br>
              <a:rPr lang="ru-RU" b="1" i="1" dirty="0" smtClean="0"/>
            </a:br>
            <a:r>
              <a:rPr lang="ru-RU" b="1" i="1" dirty="0" smtClean="0"/>
              <a:t>не </a:t>
            </a:r>
            <a:r>
              <a:rPr lang="ru-RU" b="1" i="1" dirty="0"/>
              <a:t>в полной мере соответствуют требованиям промышленной </a:t>
            </a:r>
            <a:r>
              <a:rPr lang="ru-RU" b="1" i="1" dirty="0" smtClean="0"/>
              <a:t>безопасности;</a:t>
            </a:r>
            <a:endParaRPr lang="ru-RU" b="1" i="1" dirty="0"/>
          </a:p>
          <a:p>
            <a:pPr algn="just"/>
            <a:r>
              <a:rPr lang="ru-RU" b="1" i="1" dirty="0" smtClean="0"/>
              <a:t>Не </a:t>
            </a:r>
            <a:r>
              <a:rPr lang="ru-RU" b="1" i="1" dirty="0"/>
              <a:t>заменены дефектные участки трубопроводов тепловых </a:t>
            </a:r>
            <a:r>
              <a:rPr lang="ru-RU" b="1" i="1" dirty="0" smtClean="0"/>
              <a:t>сетей;</a:t>
            </a:r>
            <a:endParaRPr lang="ru-RU" b="1" i="1" dirty="0"/>
          </a:p>
          <a:p>
            <a:pPr algn="just"/>
            <a:r>
              <a:rPr lang="ru-RU" b="1" i="1" dirty="0" smtClean="0"/>
              <a:t>Не </a:t>
            </a:r>
            <a:r>
              <a:rPr lang="ru-RU" b="1" i="1" dirty="0"/>
              <a:t>проведена режимная наладка </a:t>
            </a:r>
            <a:r>
              <a:rPr lang="ru-RU" b="1" i="1" dirty="0" smtClean="0"/>
              <a:t>котлов;</a:t>
            </a:r>
            <a:endParaRPr lang="ru-RU" b="1" i="1" dirty="0"/>
          </a:p>
          <a:p>
            <a:pPr algn="just"/>
            <a:r>
              <a:rPr lang="ru-RU" b="1" i="1" dirty="0" smtClean="0"/>
              <a:t>Отсутствует </a:t>
            </a:r>
            <a:r>
              <a:rPr lang="ru-RU" b="1" i="1" dirty="0"/>
              <a:t>ремонтная документация, подтверждающая качество ремонта котлов. </a:t>
            </a:r>
          </a:p>
          <a:p>
            <a:endParaRPr lang="ru-RU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5351489" y="2044610"/>
            <a:ext cx="3316261" cy="665876"/>
            <a:chOff x="361659" y="71764"/>
            <a:chExt cx="12772995" cy="927953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361659" y="71764"/>
              <a:ext cx="12772995" cy="92795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406952" y="117063"/>
              <a:ext cx="12727702" cy="837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1378" tIns="0" rIns="191378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i="1" dirty="0">
                  <a:solidFill>
                    <a:schemeClr val="tx1"/>
                  </a:solidFill>
                </a:rPr>
                <a:t>Неготовность </a:t>
              </a:r>
              <a:r>
                <a:rPr lang="ru-RU" sz="1700" b="1" i="1" dirty="0" smtClean="0">
                  <a:solidFill>
                    <a:schemeClr val="tx1"/>
                  </a:solidFill>
                </a:rPr>
                <a:t>МУП </a:t>
              </a:r>
              <a:r>
                <a:rPr lang="ru-RU" sz="1700" b="1" i="1" dirty="0">
                  <a:solidFill>
                    <a:schemeClr val="tx1"/>
                  </a:solidFill>
                </a:rPr>
                <a:t>«Каменские тепловые сети»:</a:t>
              </a:r>
              <a:endParaRPr lang="ru-RU" sz="1700" b="1" i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Объект 2"/>
          <p:cNvSpPr txBox="1">
            <a:spLocks/>
          </p:cNvSpPr>
          <p:nvPr/>
        </p:nvSpPr>
        <p:spPr>
          <a:xfrm>
            <a:off x="5238750" y="2848131"/>
            <a:ext cx="3810000" cy="2409669"/>
          </a:xfrm>
          <a:prstGeom prst="round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1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Не имеет </a:t>
            </a:r>
            <a:r>
              <a:rPr lang="ru-RU" dirty="0" smtClean="0"/>
              <a:t>лицензию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эксплуатацию взрывопожароопасных и химически ОПО I, II и III классов опасности;</a:t>
            </a:r>
          </a:p>
          <a:p>
            <a:r>
              <a:rPr lang="ru-RU" dirty="0"/>
              <a:t>Техническое перевооружение котельной проведено с нарушениями требований промышленной безопасности;</a:t>
            </a:r>
          </a:p>
          <a:p>
            <a:r>
              <a:rPr lang="ru-RU" dirty="0"/>
              <a:t>Оборудование после технического перевооружения не введено в эксплуатацию должным образом.</a:t>
            </a:r>
          </a:p>
        </p:txBody>
      </p:sp>
      <p:sp>
        <p:nvSpPr>
          <p:cNvPr id="37" name="Прямоугольник с двумя вырезанными противолежащими углами 36"/>
          <p:cNvSpPr/>
          <p:nvPr/>
        </p:nvSpPr>
        <p:spPr>
          <a:xfrm>
            <a:off x="5667172" y="1236797"/>
            <a:ext cx="2632903" cy="550962"/>
          </a:xfrm>
          <a:prstGeom prst="snip2Diag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Каменский район </a:t>
            </a:r>
          </a:p>
        </p:txBody>
      </p:sp>
      <p:pic>
        <p:nvPicPr>
          <p:cNvPr id="3074" name="Picture 2" descr="https://obj.altapress.ru/picture/475656/936x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248" y="5314950"/>
            <a:ext cx="2745808" cy="1543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Стрелка вниз 37"/>
          <p:cNvSpPr/>
          <p:nvPr/>
        </p:nvSpPr>
        <p:spPr>
          <a:xfrm>
            <a:off x="2459690" y="1817551"/>
            <a:ext cx="290946" cy="2813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6867811" y="1787759"/>
            <a:ext cx="290946" cy="2813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40" name="Прямая соединительная линия 39"/>
          <p:cNvCxnSpPr>
            <a:stCxn id="34" idx="2"/>
          </p:cNvCxnSpPr>
          <p:nvPr/>
        </p:nvCxnSpPr>
        <p:spPr>
          <a:xfrm flipH="1">
            <a:off x="7009619" y="2710486"/>
            <a:ext cx="1" cy="13764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6" idx="2"/>
            <a:endCxn id="32" idx="0"/>
          </p:cNvCxnSpPr>
          <p:nvPr/>
        </p:nvCxnSpPr>
        <p:spPr>
          <a:xfrm>
            <a:off x="2605164" y="2548560"/>
            <a:ext cx="59" cy="22227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9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</TotalTime>
  <Words>665</Words>
  <Application>Microsoft Office PowerPoint</Application>
  <PresentationFormat>Экран (4:3)</PresentationFormat>
  <Paragraphs>248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«Об итогах и проблемах подготовки к прохождению осенне-зимнего периода 2022-2023 гг.»</vt:lpstr>
      <vt:lpstr>Количественные показатели о проведенной работе по оценке готовности теплоснабжающих и теплосетевых организаций  к ОЗП 2022 - 2023 гг.</vt:lpstr>
      <vt:lpstr>Информация о готовности муниципальных образований (МО) к ОЗП по субъектам РФ, поднадзорных Сибирскому управлению Ростехнадзора, по состоянию на 15.11.2022</vt:lpstr>
      <vt:lpstr>Муниципальные образования, более трех лет не получающие паспорт готовности к отопительному периоду</vt:lpstr>
      <vt:lpstr>Нарушения теплоснабжающих и теплосетевых организаций, выявленные при подготовке к прохождению  ОЗП 2022 - 2023 гг.</vt:lpstr>
      <vt:lpstr>Выездные комиссии по проверке знаний персонала поднадзорных организаций</vt:lpstr>
      <vt:lpstr>Котельные без резервного источника питания</vt:lpstr>
      <vt:lpstr>Причины неготовности муниципальных образований</vt:lpstr>
      <vt:lpstr>Причины неготовности муниципальных образований</vt:lpstr>
      <vt:lpstr>Информация по муниципальным образованиям, не получившим паспорта готовности к отопительному периоду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Глушкова Алиса Игоревна</cp:lastModifiedBy>
  <cp:revision>74</cp:revision>
  <dcterms:created xsi:type="dcterms:W3CDTF">2020-01-16T11:28:11Z</dcterms:created>
  <dcterms:modified xsi:type="dcterms:W3CDTF">2022-12-01T01:55:59Z</dcterms:modified>
</cp:coreProperties>
</file>